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6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0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1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23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2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329" r:id="rId2"/>
    <p:sldId id="330" r:id="rId3"/>
    <p:sldId id="256" r:id="rId4"/>
    <p:sldId id="258" r:id="rId5"/>
    <p:sldId id="265" r:id="rId6"/>
    <p:sldId id="257" r:id="rId7"/>
    <p:sldId id="262" r:id="rId8"/>
    <p:sldId id="263" r:id="rId9"/>
    <p:sldId id="264" r:id="rId10"/>
    <p:sldId id="266" r:id="rId11"/>
    <p:sldId id="313" r:id="rId12"/>
    <p:sldId id="315" r:id="rId13"/>
    <p:sldId id="31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294" r:id="rId49"/>
    <p:sldId id="295" r:id="rId50"/>
    <p:sldId id="296" r:id="rId51"/>
    <p:sldId id="297" r:id="rId52"/>
    <p:sldId id="298" r:id="rId53"/>
    <p:sldId id="299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25" r:id="rId65"/>
    <p:sldId id="312" r:id="rId66"/>
    <p:sldId id="326" r:id="rId67"/>
    <p:sldId id="259" r:id="rId68"/>
    <p:sldId id="311" r:id="rId69"/>
    <p:sldId id="261" r:id="rId70"/>
    <p:sldId id="260" r:id="rId71"/>
    <p:sldId id="327" r:id="rId72"/>
    <p:sldId id="331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759" autoAdjust="0"/>
  </p:normalViewPr>
  <p:slideViewPr>
    <p:cSldViewPr snapToGrid="0">
      <p:cViewPr varScale="1">
        <p:scale>
          <a:sx n="78" d="100"/>
          <a:sy n="78" d="100"/>
        </p:scale>
        <p:origin x="2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endParaRPr lang="en-US" dirty="0"/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62330A42-5E0B-4CF9-BFE4-F3D80A490C3E}" type="pres">
      <dgm:prSet presAssocID="{32EB1BFC-0EF7-44FC-9A39-911CC50D05D8}" presName="parTxOnly" presStyleLbl="node1" presStyleIdx="0" presStyleCnt="10">
        <dgm:presLayoutVars>
          <dgm:bulletEnabled val="1"/>
        </dgm:presLayoutVars>
      </dgm:prSet>
      <dgm:spPr/>
    </dgm:pt>
    <dgm:pt modelId="{58344BED-0D08-47FE-81A5-390AD9FE8BBD}" type="pres">
      <dgm:prSet presAssocID="{E37324D1-D224-4448-A5BE-59A15B5DF1D5}" presName="parSpace" presStyleCnt="0"/>
      <dgm:spPr/>
    </dgm:pt>
    <dgm:pt modelId="{A4901CC7-8B0E-453C-A3F5-5696AB127299}" type="pres">
      <dgm:prSet presAssocID="{3EE7DCB5-7179-4309-9241-66CE08CB4075}" presName="parTxOnly" presStyleLbl="node1" presStyleIdx="1" presStyleCnt="10">
        <dgm:presLayoutVars>
          <dgm:bulletEnabled val="1"/>
        </dgm:presLayoutVars>
      </dgm:prSet>
      <dgm:spPr/>
    </dgm:pt>
    <dgm:pt modelId="{EA6E3A77-4F0E-4006-ACCC-7EB09A174D09}" type="pres">
      <dgm:prSet presAssocID="{730DB786-ADB8-4F75-804C-6E266444214A}" presName="parSpace" presStyleCnt="0"/>
      <dgm:spPr/>
    </dgm:pt>
    <dgm:pt modelId="{3885674D-AF5F-4A45-996C-050C0EB0760B}" type="pres">
      <dgm:prSet presAssocID="{84EFC537-EDD8-4D4F-8BB5-62972F066643}" presName="parTxOnly" presStyleLbl="node1" presStyleIdx="2" presStyleCnt="10">
        <dgm:presLayoutVars>
          <dgm:bulletEnabled val="1"/>
        </dgm:presLayoutVars>
      </dgm:prSet>
      <dgm:spPr/>
    </dgm:pt>
    <dgm:pt modelId="{7F345CE9-6981-48FF-8A0D-6FE8D81C07DD}" type="pres">
      <dgm:prSet presAssocID="{4D02BC1F-1A7E-40AB-9227-ABBD0D65A677}" presName="parSpace" presStyleCnt="0"/>
      <dgm:spPr/>
    </dgm:pt>
    <dgm:pt modelId="{BEA73D18-4BD4-4EEB-82E0-DD1CEE715EA0}" type="pres">
      <dgm:prSet presAssocID="{926697F0-0371-4B09-8F13-80E22EF54617}" presName="parTxOnly" presStyleLbl="node1" presStyleIdx="3" presStyleCnt="10">
        <dgm:presLayoutVars>
          <dgm:bulletEnabled val="1"/>
        </dgm:presLayoutVars>
      </dgm:prSet>
      <dgm:spPr/>
    </dgm:pt>
    <dgm:pt modelId="{FF529B4C-C168-4A8A-9C2C-E58E96FE2DF6}" type="pres">
      <dgm:prSet presAssocID="{CB6923D9-05ED-415F-8FBE-67E096002B13}" presName="parSpace" presStyleCnt="0"/>
      <dgm:spPr/>
    </dgm:pt>
    <dgm:pt modelId="{38247C7E-34FC-4281-95E0-E55753F99B44}" type="pres">
      <dgm:prSet presAssocID="{513D419E-3F44-437E-A80D-9FC5D3C47765}" presName="parTxOnly" presStyleLbl="node1" presStyleIdx="4" presStyleCnt="10">
        <dgm:presLayoutVars>
          <dgm:bulletEnabled val="1"/>
        </dgm:presLayoutVars>
      </dgm:prSet>
      <dgm:spPr/>
    </dgm:pt>
    <dgm:pt modelId="{D0878D34-130D-4510-9F27-625EC6503183}" type="pres">
      <dgm:prSet presAssocID="{75B83305-B9B2-44EC-A815-BFC4416E9088}" presName="parSpace" presStyleCnt="0"/>
      <dgm:spPr/>
    </dgm:pt>
    <dgm:pt modelId="{A3DCF38B-A5CF-4EDB-8507-B72E1ACF6F0C}" type="pres">
      <dgm:prSet presAssocID="{94787665-D5D1-4198-8508-31FBB088ECB6}" presName="parTxOnly" presStyleLbl="node1" presStyleIdx="5" presStyleCnt="10">
        <dgm:presLayoutVars>
          <dgm:bulletEnabled val="1"/>
        </dgm:presLayoutVars>
      </dgm:prSet>
      <dgm:spPr/>
    </dgm:pt>
    <dgm:pt modelId="{05DFF49F-8A63-4CED-A22D-64927853781B}" type="pres">
      <dgm:prSet presAssocID="{B62BDB8A-8C6E-4936-9412-9ADFAB8CA9DF}" presName="parSpace" presStyleCnt="0"/>
      <dgm:spPr/>
    </dgm:pt>
    <dgm:pt modelId="{445031A2-A543-42B7-A7E9-AEFEF2BA1EFA}" type="pres">
      <dgm:prSet presAssocID="{B1E1D41C-5ED0-4E2A-8E38-935F29E809F3}" presName="parTxOnly" presStyleLbl="node1" presStyleIdx="6" presStyleCnt="10">
        <dgm:presLayoutVars>
          <dgm:bulletEnabled val="1"/>
        </dgm:presLayoutVars>
      </dgm:prSet>
      <dgm:spPr/>
    </dgm:pt>
    <dgm:pt modelId="{835B92E2-A9EF-4F0E-905E-167FB82CBDBD}" type="pres">
      <dgm:prSet presAssocID="{DD434C8B-E091-4F79-B820-24F82DEAA98B}" presName="parSpace" presStyleCnt="0"/>
      <dgm:spPr/>
    </dgm:pt>
    <dgm:pt modelId="{A86FBA44-7E65-472D-958D-9591CBC1500C}" type="pres">
      <dgm:prSet presAssocID="{C5E45476-7C65-4056-AD10-C879E4C57858}" presName="parTxOnly" presStyleLbl="node1" presStyleIdx="7" presStyleCnt="10">
        <dgm:presLayoutVars>
          <dgm:bulletEnabled val="1"/>
        </dgm:presLayoutVars>
      </dgm:prSet>
      <dgm:spPr/>
    </dgm:pt>
    <dgm:pt modelId="{BC886EA1-B915-4CD9-829E-CF5033F24946}" type="pres">
      <dgm:prSet presAssocID="{A2BCF80C-B691-4CD8-99F1-95D84680CCF1}" presName="parSpace" presStyleCnt="0"/>
      <dgm:spPr/>
    </dgm:pt>
    <dgm:pt modelId="{6C609599-4C25-49B2-96F7-479D4F14F1F6}" type="pres">
      <dgm:prSet presAssocID="{132E2D3C-C222-4C3D-BCCE-9917C1BA24DE}" presName="parTxOnly" presStyleLbl="node1" presStyleIdx="8" presStyleCnt="10">
        <dgm:presLayoutVars>
          <dgm:bulletEnabled val="1"/>
        </dgm:presLayoutVars>
      </dgm:prSet>
      <dgm:spPr/>
    </dgm:pt>
    <dgm:pt modelId="{44735EF6-1330-47A3-AE44-A02931A988ED}" type="pres">
      <dgm:prSet presAssocID="{BE9599A9-6315-48D0-BBC3-A9A3C4126E42}" presName="parSpace" presStyleCnt="0"/>
      <dgm:spPr/>
    </dgm:pt>
    <dgm:pt modelId="{B1D6BDBC-CC73-48D8-9BD2-B1D48B7A6216}" type="pres">
      <dgm:prSet presAssocID="{57ABE94E-198A-49BA-AB2C-2F5EF01CD9E4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FDC69520-83A4-49D0-9FC0-AB4E31175903}" type="presOf" srcId="{B1E1D41C-5ED0-4E2A-8E38-935F29E809F3}" destId="{445031A2-A543-42B7-A7E9-AEFEF2BA1EFA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6938263C-A1B5-4429-B239-03E31421BFB1}" type="presOf" srcId="{84EFC537-EDD8-4D4F-8BB5-62972F066643}" destId="{3885674D-AF5F-4A45-996C-050C0EB0760B}" srcOrd="0" destOrd="0" presId="urn:microsoft.com/office/officeart/2005/8/layout/hChevron3"/>
    <dgm:cxn modelId="{EB71016B-F47A-4C35-970C-BC4DBF818816}" type="presOf" srcId="{926697F0-0371-4B09-8F13-80E22EF54617}" destId="{BEA73D18-4BD4-4EEB-82E0-DD1CEE715EA0}" srcOrd="0" destOrd="0" presId="urn:microsoft.com/office/officeart/2005/8/layout/hChevron3"/>
    <dgm:cxn modelId="{B066914C-33FF-45E0-81BD-592DAB5FCDC4}" type="presOf" srcId="{32EB1BFC-0EF7-44FC-9A39-911CC50D05D8}" destId="{62330A42-5E0B-4CF9-BFE4-F3D80A490C3E}" srcOrd="0" destOrd="0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6DC7AF73-E8FC-4D8A-97D5-0F9281198241}" type="presOf" srcId="{94787665-D5D1-4198-8508-31FBB088ECB6}" destId="{A3DCF38B-A5CF-4EDB-8507-B72E1ACF6F0C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A7FA118A-20C9-4C7A-A767-D801213B8161}" type="presOf" srcId="{3EE7DCB5-7179-4309-9241-66CE08CB4075}" destId="{A4901CC7-8B0E-453C-A3F5-5696AB127299}" srcOrd="0" destOrd="0" presId="urn:microsoft.com/office/officeart/2005/8/layout/hChevron3"/>
    <dgm:cxn modelId="{37657892-0BE2-4269-B44B-EFA874834AD8}" type="presOf" srcId="{57ABE94E-198A-49BA-AB2C-2F5EF01CD9E4}" destId="{B1D6BDBC-CC73-48D8-9BD2-B1D48B7A6216}" srcOrd="0" destOrd="0" presId="urn:microsoft.com/office/officeart/2005/8/layout/hChevron3"/>
    <dgm:cxn modelId="{E5D9EDAF-243E-425B-B29F-4C27B067740D}" type="presOf" srcId="{132E2D3C-C222-4C3D-BCCE-9917C1BA24DE}" destId="{6C609599-4C25-49B2-96F7-479D4F14F1F6}" srcOrd="0" destOrd="0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F097DEDC-B7B4-4FB7-BF76-A8A08464CABA}" type="presOf" srcId="{513D419E-3F44-437E-A80D-9FC5D3C47765}" destId="{38247C7E-34FC-4281-95E0-E55753F99B44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F57A2F2-70C4-49FC-9055-337941BEA2E0}" type="presOf" srcId="{C5E45476-7C65-4056-AD10-C879E4C57858}" destId="{A86FBA44-7E65-472D-958D-9591CBC1500C}" srcOrd="0" destOrd="0" presId="urn:microsoft.com/office/officeart/2005/8/layout/hChevron3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161E4E24-F858-41C9-8745-13904F4819D4}" type="presParOf" srcId="{02A15E58-BEF1-41CF-9F33-326B0638C2D2}" destId="{62330A42-5E0B-4CF9-BFE4-F3D80A490C3E}" srcOrd="0" destOrd="0" presId="urn:microsoft.com/office/officeart/2005/8/layout/hChevron3"/>
    <dgm:cxn modelId="{040C8527-D526-47FF-9A88-6362B3008DAD}" type="presParOf" srcId="{02A15E58-BEF1-41CF-9F33-326B0638C2D2}" destId="{58344BED-0D08-47FE-81A5-390AD9FE8BBD}" srcOrd="1" destOrd="0" presId="urn:microsoft.com/office/officeart/2005/8/layout/hChevron3"/>
    <dgm:cxn modelId="{730A38DE-1A0E-4F59-93A2-F9BB0B4DB54D}" type="presParOf" srcId="{02A15E58-BEF1-41CF-9F33-326B0638C2D2}" destId="{A4901CC7-8B0E-453C-A3F5-5696AB127299}" srcOrd="2" destOrd="0" presId="urn:microsoft.com/office/officeart/2005/8/layout/hChevron3"/>
    <dgm:cxn modelId="{BB758F56-6356-4C03-AD58-E03D227237AB}" type="presParOf" srcId="{02A15E58-BEF1-41CF-9F33-326B0638C2D2}" destId="{EA6E3A77-4F0E-4006-ACCC-7EB09A174D09}" srcOrd="3" destOrd="0" presId="urn:microsoft.com/office/officeart/2005/8/layout/hChevron3"/>
    <dgm:cxn modelId="{92DEE7C8-5565-41D1-976F-37C0DD0A9192}" type="presParOf" srcId="{02A15E58-BEF1-41CF-9F33-326B0638C2D2}" destId="{3885674D-AF5F-4A45-996C-050C0EB0760B}" srcOrd="4" destOrd="0" presId="urn:microsoft.com/office/officeart/2005/8/layout/hChevron3"/>
    <dgm:cxn modelId="{01DDD3ED-5D43-4635-B0E8-61E5AD29BD54}" type="presParOf" srcId="{02A15E58-BEF1-41CF-9F33-326B0638C2D2}" destId="{7F345CE9-6981-48FF-8A0D-6FE8D81C07DD}" srcOrd="5" destOrd="0" presId="urn:microsoft.com/office/officeart/2005/8/layout/hChevron3"/>
    <dgm:cxn modelId="{15F4E2D0-196A-4E3D-BF09-85B018C5298E}" type="presParOf" srcId="{02A15E58-BEF1-41CF-9F33-326B0638C2D2}" destId="{BEA73D18-4BD4-4EEB-82E0-DD1CEE715EA0}" srcOrd="6" destOrd="0" presId="urn:microsoft.com/office/officeart/2005/8/layout/hChevron3"/>
    <dgm:cxn modelId="{1F0EDD54-BE6D-4B2B-9F57-2C5A2BEF4AD7}" type="presParOf" srcId="{02A15E58-BEF1-41CF-9F33-326B0638C2D2}" destId="{FF529B4C-C168-4A8A-9C2C-E58E96FE2DF6}" srcOrd="7" destOrd="0" presId="urn:microsoft.com/office/officeart/2005/8/layout/hChevron3"/>
    <dgm:cxn modelId="{F252B52C-E9F5-4CCE-A28E-218CE146CF54}" type="presParOf" srcId="{02A15E58-BEF1-41CF-9F33-326B0638C2D2}" destId="{38247C7E-34FC-4281-95E0-E55753F99B44}" srcOrd="8" destOrd="0" presId="urn:microsoft.com/office/officeart/2005/8/layout/hChevron3"/>
    <dgm:cxn modelId="{2E86D78D-D5B2-4B7D-B1AC-ED436C0C9E0B}" type="presParOf" srcId="{02A15E58-BEF1-41CF-9F33-326B0638C2D2}" destId="{D0878D34-130D-4510-9F27-625EC6503183}" srcOrd="9" destOrd="0" presId="urn:microsoft.com/office/officeart/2005/8/layout/hChevron3"/>
    <dgm:cxn modelId="{50C8A544-CE9F-4210-B77A-13FDD379E87B}" type="presParOf" srcId="{02A15E58-BEF1-41CF-9F33-326B0638C2D2}" destId="{A3DCF38B-A5CF-4EDB-8507-B72E1ACF6F0C}" srcOrd="10" destOrd="0" presId="urn:microsoft.com/office/officeart/2005/8/layout/hChevron3"/>
    <dgm:cxn modelId="{B68ADC5F-01BA-42CE-B439-D78EDD660D2E}" type="presParOf" srcId="{02A15E58-BEF1-41CF-9F33-326B0638C2D2}" destId="{05DFF49F-8A63-4CED-A22D-64927853781B}" srcOrd="11" destOrd="0" presId="urn:microsoft.com/office/officeart/2005/8/layout/hChevron3"/>
    <dgm:cxn modelId="{AE99750B-BD52-487E-B186-4FC8362DEF8C}" type="presParOf" srcId="{02A15E58-BEF1-41CF-9F33-326B0638C2D2}" destId="{445031A2-A543-42B7-A7E9-AEFEF2BA1EFA}" srcOrd="12" destOrd="0" presId="urn:microsoft.com/office/officeart/2005/8/layout/hChevron3"/>
    <dgm:cxn modelId="{002C0382-4BC9-47B3-AF8B-72AA9648C7DC}" type="presParOf" srcId="{02A15E58-BEF1-41CF-9F33-326B0638C2D2}" destId="{835B92E2-A9EF-4F0E-905E-167FB82CBDBD}" srcOrd="13" destOrd="0" presId="urn:microsoft.com/office/officeart/2005/8/layout/hChevron3"/>
    <dgm:cxn modelId="{472663CB-3A8E-485C-8AD1-7B484E5FBE49}" type="presParOf" srcId="{02A15E58-BEF1-41CF-9F33-326B0638C2D2}" destId="{A86FBA44-7E65-472D-958D-9591CBC1500C}" srcOrd="14" destOrd="0" presId="urn:microsoft.com/office/officeart/2005/8/layout/hChevron3"/>
    <dgm:cxn modelId="{8E731C78-B190-4E6F-872F-C6AC80D08631}" type="presParOf" srcId="{02A15E58-BEF1-41CF-9F33-326B0638C2D2}" destId="{BC886EA1-B915-4CD9-829E-CF5033F24946}" srcOrd="15" destOrd="0" presId="urn:microsoft.com/office/officeart/2005/8/layout/hChevron3"/>
    <dgm:cxn modelId="{9DB2BC38-F18F-42B8-8C09-6358457EC7A5}" type="presParOf" srcId="{02A15E58-BEF1-41CF-9F33-326B0638C2D2}" destId="{6C609599-4C25-49B2-96F7-479D4F14F1F6}" srcOrd="16" destOrd="0" presId="urn:microsoft.com/office/officeart/2005/8/layout/hChevron3"/>
    <dgm:cxn modelId="{D2FA4E34-8497-4712-A5B5-34D879563B8D}" type="presParOf" srcId="{02A15E58-BEF1-41CF-9F33-326B0638C2D2}" destId="{44735EF6-1330-47A3-AE44-A02931A988ED}" srcOrd="17" destOrd="0" presId="urn:microsoft.com/office/officeart/2005/8/layout/hChevron3"/>
    <dgm:cxn modelId="{3A5B0A06-DE87-4161-B5AD-FE190B28990F}" type="presParOf" srcId="{02A15E58-BEF1-41CF-9F33-326B0638C2D2}" destId="{B1D6BDBC-CC73-48D8-9BD2-B1D48B7A6216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r>
            <a:rPr lang="en-US" dirty="0"/>
            <a:t>Done!</a:t>
          </a:r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30A42-5E0B-4CF9-BFE4-F3D80A490C3E}">
      <dsp:nvSpPr>
        <dsp:cNvPr id="0" name=""/>
        <dsp:cNvSpPr/>
      </dsp:nvSpPr>
      <dsp:spPr>
        <a:xfrm>
          <a:off x="134" y="109766"/>
          <a:ext cx="1340366" cy="5361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Inspiration</a:t>
          </a:r>
        </a:p>
      </dsp:txBody>
      <dsp:txXfrm>
        <a:off x="134" y="109766"/>
        <a:ext cx="1206330" cy="536146"/>
      </dsp:txXfrm>
    </dsp:sp>
    <dsp:sp modelId="{A4901CC7-8B0E-453C-A3F5-5696AB127299}">
      <dsp:nvSpPr>
        <dsp:cNvPr id="0" name=""/>
        <dsp:cNvSpPr/>
      </dsp:nvSpPr>
      <dsp:spPr>
        <a:xfrm>
          <a:off x="1072427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1340500" y="109766"/>
        <a:ext cx="804220" cy="536146"/>
      </dsp:txXfrm>
    </dsp:sp>
    <dsp:sp modelId="{3885674D-AF5F-4A45-996C-050C0EB0760B}">
      <dsp:nvSpPr>
        <dsp:cNvPr id="0" name=""/>
        <dsp:cNvSpPr/>
      </dsp:nvSpPr>
      <dsp:spPr>
        <a:xfrm>
          <a:off x="2144720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412793" y="109766"/>
        <a:ext cx="804220" cy="536146"/>
      </dsp:txXfrm>
    </dsp:sp>
    <dsp:sp modelId="{BEA73D18-4BD4-4EEB-82E0-DD1CEE715EA0}">
      <dsp:nvSpPr>
        <dsp:cNvPr id="0" name=""/>
        <dsp:cNvSpPr/>
      </dsp:nvSpPr>
      <dsp:spPr>
        <a:xfrm>
          <a:off x="3217013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485086" y="109766"/>
        <a:ext cx="804220" cy="536146"/>
      </dsp:txXfrm>
    </dsp:sp>
    <dsp:sp modelId="{38247C7E-34FC-4281-95E0-E55753F99B44}">
      <dsp:nvSpPr>
        <dsp:cNvPr id="0" name=""/>
        <dsp:cNvSpPr/>
      </dsp:nvSpPr>
      <dsp:spPr>
        <a:xfrm>
          <a:off x="4289306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557379" y="109766"/>
        <a:ext cx="804220" cy="536146"/>
      </dsp:txXfrm>
    </dsp:sp>
    <dsp:sp modelId="{A3DCF38B-A5CF-4EDB-8507-B72E1ACF6F0C}">
      <dsp:nvSpPr>
        <dsp:cNvPr id="0" name=""/>
        <dsp:cNvSpPr/>
      </dsp:nvSpPr>
      <dsp:spPr>
        <a:xfrm>
          <a:off x="5361599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5629672" y="109766"/>
        <a:ext cx="804220" cy="536146"/>
      </dsp:txXfrm>
    </dsp:sp>
    <dsp:sp modelId="{445031A2-A543-42B7-A7E9-AEFEF2BA1EFA}">
      <dsp:nvSpPr>
        <dsp:cNvPr id="0" name=""/>
        <dsp:cNvSpPr/>
      </dsp:nvSpPr>
      <dsp:spPr>
        <a:xfrm>
          <a:off x="6433892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701965" y="109766"/>
        <a:ext cx="804220" cy="536146"/>
      </dsp:txXfrm>
    </dsp:sp>
    <dsp:sp modelId="{A86FBA44-7E65-472D-958D-9591CBC1500C}">
      <dsp:nvSpPr>
        <dsp:cNvPr id="0" name=""/>
        <dsp:cNvSpPr/>
      </dsp:nvSpPr>
      <dsp:spPr>
        <a:xfrm>
          <a:off x="7506186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774259" y="109766"/>
        <a:ext cx="804220" cy="536146"/>
      </dsp:txXfrm>
    </dsp:sp>
    <dsp:sp modelId="{6C609599-4C25-49B2-96F7-479D4F14F1F6}">
      <dsp:nvSpPr>
        <dsp:cNvPr id="0" name=""/>
        <dsp:cNvSpPr/>
      </dsp:nvSpPr>
      <dsp:spPr>
        <a:xfrm>
          <a:off x="8578479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8846552" y="109766"/>
        <a:ext cx="804220" cy="536146"/>
      </dsp:txXfrm>
    </dsp:sp>
    <dsp:sp modelId="{B1D6BDBC-CC73-48D8-9BD2-B1D48B7A6216}">
      <dsp:nvSpPr>
        <dsp:cNvPr id="0" name=""/>
        <dsp:cNvSpPr/>
      </dsp:nvSpPr>
      <dsp:spPr>
        <a:xfrm>
          <a:off x="9650772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9918845" y="109766"/>
        <a:ext cx="804220" cy="5361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Hiatus #1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Done!</a:t>
          </a:r>
        </a:p>
      </dsp:txBody>
      <dsp:txXfrm>
        <a:off x="9839692" y="0"/>
        <a:ext cx="962526" cy="7556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95105-85F5-4BB8-9CFF-F21CB874133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A81B3-D63F-4D97-A09B-9E44C9D19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4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3cc7af90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43cc7af90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changes each time, similar to </a:t>
            </a:r>
            <a:r>
              <a:rPr lang="en-US" dirty="0" err="1"/>
              <a:t>mario</a:t>
            </a:r>
            <a:r>
              <a:rPr lang="en-US" dirty="0"/>
              <a:t>, this is a good place to attempt testing what I have learned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8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need C++? Python extension modules or other libraries that aren’t written in Python, C++ is a super common language for these modules</a:t>
            </a:r>
          </a:p>
          <a:p>
            <a:r>
              <a:rPr lang="en-US" dirty="0"/>
              <a:t>Wheels are zip files with everything you need to install a package. If you don’t have a wheel, they will be built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job was hard, I was bad at it, and I missed seeing people</a:t>
            </a:r>
          </a:p>
          <a:p>
            <a:r>
              <a:rPr lang="en-US" dirty="0"/>
              <a:t>I learned a lot about myself from this time but it wasn’t until later that I realized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23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had worked on my previous computer because I ha already installed Visual Studio for other development reasons. That’s why I am getting the errors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84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been at my job for a little over 2 years at this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0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was published in December of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53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I not exist when I started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4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Verbose is logging output</a:t>
            </a:r>
          </a:p>
          <a:p>
            <a:r>
              <a:rPr lang="en-US" dirty="0"/>
              <a:t>LOG_DIR is a local directory file path</a:t>
            </a:r>
          </a:p>
          <a:p>
            <a:r>
              <a:rPr lang="en-US" dirty="0" err="1"/>
              <a:t>learning_rate</a:t>
            </a:r>
            <a:r>
              <a:rPr lang="en-US" dirty="0"/>
              <a:t> is important. The larger the number, the faster it will learn, but there is a higher chance it converges on a non-optimal solution. The smaller it is, the longer it takes to train to reach an optimal solution. </a:t>
            </a:r>
          </a:p>
          <a:p>
            <a:r>
              <a:rPr lang="en-US" dirty="0" err="1"/>
              <a:t>N_steps</a:t>
            </a:r>
            <a:r>
              <a:rPr lang="en-US" dirty="0"/>
              <a:t> is how many steps in the episode will be taken for updating the model </a:t>
            </a:r>
          </a:p>
          <a:p>
            <a:r>
              <a:rPr lang="en-US" dirty="0"/>
              <a:t>Callback method is created above to handle saving the “best” model to your training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88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2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step 3 of the tutorial, I set the training to be 100,000 steps first since I didn't know how long it was going to take on my machine. I set the log checking in the callback method to 25k (equally divisible into the step count for simplicity) so that I would end up with 4 versions of my model.</a:t>
            </a:r>
          </a:p>
          <a:p>
            <a:r>
              <a:rPr lang="en-US" dirty="0" err="1"/>
              <a:t>PyTorch</a:t>
            </a:r>
            <a:r>
              <a:rPr lang="en-US" dirty="0"/>
              <a:t> is a library for deep learning using GPUs and CPUs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1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3cc7af90a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43cc7af90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computer might just explode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22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around mi August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0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been doing better, back at least in something I feel comfortable in which helps me to rebuild the ego stomping I took at my previous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59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WHAT I SAID ABOUT ENVIRONMENT FILES?</a:t>
            </a:r>
          </a:p>
          <a:p>
            <a:r>
              <a:rPr lang="en-US" dirty="0"/>
              <a:t>I spent several days trying to get everything to work so I could set up the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4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code again and speak a bit more in depth about what I did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3cc7af90a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243cc7af90a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thesis? Beginnings of interest in AI/ML mutations (self altering codebase) and learning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9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Sethbling’s</a:t>
            </a:r>
            <a:r>
              <a:rPr lang="en-US" dirty="0"/>
              <a:t> video, posted on </a:t>
            </a:r>
            <a:r>
              <a:rPr lang="en-US" dirty="0" err="1"/>
              <a:t>youtube</a:t>
            </a:r>
            <a:r>
              <a:rPr lang="en-US" dirty="0"/>
              <a:t> June 2015. </a:t>
            </a:r>
          </a:p>
          <a:p>
            <a:r>
              <a:rPr lang="en-US" dirty="0"/>
              <a:t>What is </a:t>
            </a:r>
            <a:r>
              <a:rPr lang="en-US" dirty="0" err="1"/>
              <a:t>MarI</a:t>
            </a:r>
            <a:r>
              <a:rPr lang="en-US" dirty="0"/>
              <a:t>/O?</a:t>
            </a:r>
          </a:p>
          <a:p>
            <a:r>
              <a:rPr lang="en-US" dirty="0"/>
              <a:t>Describe Action Space here when talking about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5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 2019, the talk wrote itself: here’s my journey, how I did it. Failure is important to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4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Tetris example?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15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own a copy, not distributing the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37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means it is still available, it just isn’t being updated any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62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Miniconda</a:t>
            </a:r>
            <a:r>
              <a:rPr lang="en-US" dirty="0"/>
              <a:t> can swap where it works just by typing the directory you want</a:t>
            </a:r>
          </a:p>
          <a:p>
            <a:r>
              <a:rPr lang="en-US" dirty="0"/>
              <a:t>Q-Learning and SARSA are ways to implement RL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2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7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1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671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0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9667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70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02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6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4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7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F92D8-D7BC-4B60-9980-C27C6349F9A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3.gif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17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7.jp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hyperlink" Target="https://www.youtube.com/watch?v=2eeYqJ0uBKE" TargetMode="External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1.xml"/><Relationship Id="rId3" Type="http://schemas.openxmlformats.org/officeDocument/2006/relationships/image" Target="../media/image38.png"/><Relationship Id="rId7" Type="http://schemas.openxmlformats.org/officeDocument/2006/relationships/diagramLayout" Target="../diagrams/layout3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1.xml"/><Relationship Id="rId5" Type="http://schemas.openxmlformats.org/officeDocument/2006/relationships/image" Target="../media/image40.png"/><Relationship Id="rId10" Type="http://schemas.microsoft.com/office/2007/relationships/diagramDrawing" Target="../diagrams/drawing31.xml"/><Relationship Id="rId4" Type="http://schemas.openxmlformats.org/officeDocument/2006/relationships/image" Target="../media/image39.png"/><Relationship Id="rId9" Type="http://schemas.openxmlformats.org/officeDocument/2006/relationships/diagramColors" Target="../diagrams/colors3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youtube.com/watch?v=qv6UVOQ0F44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0.png"/><Relationship Id="rId9" Type="http://schemas.microsoft.com/office/2007/relationships/diagramDrawing" Target="../diagrams/drawing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gabogarza/deep-reinforcement-learning-policy-gradients-8f6df70404e6" TargetMode="External"/><Relationship Id="rId13" Type="http://schemas.openxmlformats.org/officeDocument/2006/relationships/hyperlink" Target="https://github.com/openai/retro" TargetMode="External"/><Relationship Id="rId18" Type="http://schemas.openxmlformats.org/officeDocument/2006/relationships/hyperlink" Target="https://stable-baselines3.readthedocs.io/en/master/guide/install.html" TargetMode="External"/><Relationship Id="rId3" Type="http://schemas.openxmlformats.org/officeDocument/2006/relationships/hyperlink" Target="https://docs.conda.io/projects/conda/en/latest/index.html" TargetMode="External"/><Relationship Id="rId21" Type="http://schemas.openxmlformats.org/officeDocument/2006/relationships/hyperlink" Target="https://gymnasium.farama.org/" TargetMode="External"/><Relationship Id="rId7" Type="http://schemas.openxmlformats.org/officeDocument/2006/relationships/hyperlink" Target="https://github.com/gabrielgarza/openai-gym-policy-gradient" TargetMode="External"/><Relationship Id="rId12" Type="http://schemas.openxmlformats.org/officeDocument/2006/relationships/hyperlink" Target="https://www.youtube.com/watch?v=2eeYqJ0uBKE" TargetMode="External"/><Relationship Id="rId17" Type="http://schemas.openxmlformats.org/officeDocument/2006/relationships/hyperlink" Target="https://pytorch.org/get-started/locally/" TargetMode="External"/><Relationship Id="rId2" Type="http://schemas.openxmlformats.org/officeDocument/2006/relationships/hyperlink" Target="https://gym.openai.com/" TargetMode="External"/><Relationship Id="rId16" Type="http://schemas.openxmlformats.org/officeDocument/2006/relationships/hyperlink" Target="https://pypi.org/project/gym-super-mario-bros/0.4.0/" TargetMode="External"/><Relationship Id="rId20" Type="http://schemas.openxmlformats.org/officeDocument/2006/relationships/hyperlink" Target="https://stable-baselines.readthedocs.io/en/master/guide/examples.html#continual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CEvtRtNO-M" TargetMode="External"/><Relationship Id="rId11" Type="http://schemas.openxmlformats.org/officeDocument/2006/relationships/hyperlink" Target="https://towardsdatascience.com/reinforcement-learning-from-scratch-designing-and-solving-a-task-all-within-a-python-notebook-48c40021da4" TargetMode="External"/><Relationship Id="rId5" Type="http://schemas.openxmlformats.org/officeDocument/2006/relationships/hyperlink" Target="https://youtu.be/79pmNdyxEGo" TargetMode="External"/><Relationship Id="rId15" Type="http://schemas.openxmlformats.org/officeDocument/2006/relationships/hyperlink" Target="https://code.visualstudio.com/docs/datascience/jupyter-notebooks" TargetMode="External"/><Relationship Id="rId10" Type="http://schemas.openxmlformats.org/officeDocument/2006/relationships/hyperlink" Target="https://realpython.com/python-wheels/" TargetMode="External"/><Relationship Id="rId19" Type="http://schemas.openxmlformats.org/officeDocument/2006/relationships/hyperlink" Target="https://github.com/hill-a/stable-baselines/issues/599" TargetMode="External"/><Relationship Id="rId4" Type="http://schemas.openxmlformats.org/officeDocument/2006/relationships/hyperlink" Target="https://towardsdatascience.com/solving-lunar-lander-openaigym-reinforcement-learning-785675066197" TargetMode="External"/><Relationship Id="rId9" Type="http://schemas.openxmlformats.org/officeDocument/2006/relationships/hyperlink" Target="https://github.com/openai/spinningup/issues/32" TargetMode="External"/><Relationship Id="rId14" Type="http://schemas.openxmlformats.org/officeDocument/2006/relationships/hyperlink" Target="https://retro.readthedocs.io/en/latest/getting_started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A2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2515" y="2022751"/>
            <a:ext cx="6633224" cy="2414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1" y="2687215"/>
            <a:ext cx="102636" cy="1483567"/>
          </a:xfrm>
          <a:prstGeom prst="rect">
            <a:avLst/>
          </a:prstGeom>
          <a:solidFill>
            <a:srgbClr val="E1965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12095585" y="2687215"/>
            <a:ext cx="102636" cy="1483567"/>
          </a:xfrm>
          <a:prstGeom prst="rect">
            <a:avLst/>
          </a:prstGeom>
          <a:solidFill>
            <a:srgbClr val="E1965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5698887" y="3738861"/>
            <a:ext cx="68332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0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Leading Edge Technical Conference </a:t>
            </a:r>
            <a:endParaRPr sz="1067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8233152" y="4357833"/>
            <a:ext cx="7297961" cy="5931251"/>
          </a:xfrm>
          <a:custGeom>
            <a:avLst/>
            <a:gdLst/>
            <a:ahLst/>
            <a:cxnLst/>
            <a:rect l="l" t="t" r="r" b="b"/>
            <a:pathLst>
              <a:path w="10946941" h="8896877" extrusionOk="0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 rot="871517">
            <a:off x="-6810324" y="-4667379"/>
            <a:ext cx="8173685" cy="5959360"/>
          </a:xfrm>
          <a:custGeom>
            <a:avLst/>
            <a:gdLst/>
            <a:ahLst/>
            <a:cxnLst/>
            <a:rect l="l" t="t" r="r" b="b"/>
            <a:pathLst>
              <a:path w="12260528" h="8939040" extrusionOk="0">
                <a:moveTo>
                  <a:pt x="0" y="0"/>
                </a:moveTo>
                <a:lnTo>
                  <a:pt x="12260529" y="0"/>
                </a:lnTo>
                <a:lnTo>
                  <a:pt x="12260529" y="8939040"/>
                </a:lnTo>
                <a:lnTo>
                  <a:pt x="0" y="8939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11" y="6053588"/>
            <a:ext cx="12192000" cy="80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787" y="6184616"/>
            <a:ext cx="1032260" cy="41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92237" y="6163417"/>
            <a:ext cx="1032260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 descr="Devmoot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64532" y="6229835"/>
            <a:ext cx="1217016" cy="451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7135-460C-9217-2995-1F9DE865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But what do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2093-3D53-FDDF-B10D-1F6435C29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Emulator to play the game</a:t>
            </a:r>
          </a:p>
          <a:p>
            <a:pPr lvl="1"/>
            <a:r>
              <a:rPr lang="en-US" sz="2600" dirty="0" err="1"/>
              <a:t>Bizhawk</a:t>
            </a:r>
            <a:endParaRPr lang="en-US" sz="2600" dirty="0"/>
          </a:p>
          <a:p>
            <a:pPr lvl="2"/>
            <a:r>
              <a:rPr lang="en-US" sz="2600" dirty="0"/>
              <a:t>Allows for scripting</a:t>
            </a:r>
          </a:p>
          <a:p>
            <a:r>
              <a:rPr lang="en-US" sz="2800" dirty="0"/>
              <a:t>ROM of Super Mario Bros.</a:t>
            </a:r>
          </a:p>
          <a:p>
            <a:pPr lvl="1"/>
            <a:r>
              <a:rPr lang="en-US" sz="2600" dirty="0"/>
              <a:t>Legality?</a:t>
            </a:r>
          </a:p>
          <a:p>
            <a:r>
              <a:rPr lang="en-US" sz="2800" dirty="0" err="1"/>
              <a:t>SethBling’s</a:t>
            </a:r>
            <a:r>
              <a:rPr lang="en-US" sz="2800" dirty="0"/>
              <a:t> code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AB5CB2-AA1E-27F6-712F-4BF763506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90679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192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EC60-D01B-F4D7-2A47-C64F5D30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OVERWHELMED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439AF-2061-24FB-825C-8A71DFC0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Lua, a language I don’t know</a:t>
            </a:r>
          </a:p>
          <a:p>
            <a:r>
              <a:rPr lang="en-US" sz="2800" dirty="0"/>
              <a:t>I don’t know really anything about implementing the algorithms</a:t>
            </a:r>
          </a:p>
          <a:p>
            <a:r>
              <a:rPr lang="en-US" sz="2800" dirty="0"/>
              <a:t>~1200 lines of code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90D4B3-7A51-5209-DBB0-31BBCA21A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90679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712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DA10-B1E1-C547-BE9F-A9EBBB74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F5EA-6423-3CDA-579A-CD5BB3CEF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5589-62A8-3412-028A-14F1B346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764570" cy="68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1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FA4C-A3F3-F152-5519-4F530F99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4782-49D5-C874-FA0B-AD6C3867B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6B890-7F75-47F0-E66F-5CA16909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406909" cy="68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D7BA-DEA4-6D30-2009-56F94D3B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47A03-14C9-2045-BDAE-244DE48B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SethBling’s</a:t>
            </a:r>
            <a:r>
              <a:rPr lang="en-US" sz="2800" dirty="0"/>
              <a:t> code gets me started</a:t>
            </a:r>
          </a:p>
          <a:p>
            <a:r>
              <a:rPr lang="en-US" sz="2800" dirty="0"/>
              <a:t>I know Python, </a:t>
            </a:r>
            <a:r>
              <a:rPr lang="en-US" sz="2800" dirty="0" err="1"/>
              <a:t>kinda</a:t>
            </a:r>
            <a:endParaRPr lang="en-US" sz="2800" dirty="0"/>
          </a:p>
          <a:p>
            <a:pPr lvl="1"/>
            <a:r>
              <a:rPr lang="en-US" sz="2600" dirty="0"/>
              <a:t>Python and Lua are both scripting languages, can </a:t>
            </a:r>
            <a:r>
              <a:rPr lang="en-US" sz="2600" dirty="0" err="1"/>
              <a:t>Bizhawk</a:t>
            </a:r>
            <a:r>
              <a:rPr lang="en-US" sz="2600" dirty="0"/>
              <a:t> support it?</a:t>
            </a:r>
          </a:p>
          <a:p>
            <a:r>
              <a:rPr lang="en-US" sz="2800" dirty="0"/>
              <a:t>I had Azure credits through work</a:t>
            </a:r>
          </a:p>
          <a:p>
            <a:pPr lvl="1"/>
            <a:r>
              <a:rPr lang="en-US" sz="2600" dirty="0"/>
              <a:t>Maybe use their tools?</a:t>
            </a:r>
          </a:p>
          <a:p>
            <a:r>
              <a:rPr lang="en-US" sz="2800" dirty="0"/>
              <a:t>I had access to Pluralsight through work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58AB57-AE10-814E-F273-ADBD5E563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90679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54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E78-98DE-D112-720F-495717EE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Human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926D-9C3F-49B3-78FB-0D7BA71D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Machine Learning Works by Paolo Perrotta (course now retired)</a:t>
            </a:r>
          </a:p>
          <a:p>
            <a:r>
              <a:rPr lang="en-US" sz="2800" dirty="0"/>
              <a:t>A code-first approach to machine learning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F1FA0D2-4639-D814-20EA-0B9BC7FFB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5345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713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84B5-59F5-845B-B85B-114ED268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Human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620-16A4-1C3A-65C2-87F05303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Understanding Algorithms for Reinforcement Learning by Janani Ravi</a:t>
            </a:r>
          </a:p>
          <a:p>
            <a:r>
              <a:rPr lang="en-US" sz="2800" dirty="0"/>
              <a:t>Introductions to Open AI Gym (now Gymnasium)</a:t>
            </a:r>
          </a:p>
          <a:p>
            <a:r>
              <a:rPr lang="en-US" sz="2800" dirty="0"/>
              <a:t>Discusses Q-Learning and SARSA</a:t>
            </a:r>
          </a:p>
          <a:p>
            <a:r>
              <a:rPr lang="en-US" sz="2800" dirty="0"/>
              <a:t>Introduction to </a:t>
            </a:r>
            <a:r>
              <a:rPr lang="en-US" sz="2800" dirty="0" err="1"/>
              <a:t>Jupyter</a:t>
            </a:r>
            <a:r>
              <a:rPr lang="en-US" sz="2800" dirty="0"/>
              <a:t> Notebooks and </a:t>
            </a:r>
            <a:r>
              <a:rPr lang="en-US" sz="2800" dirty="0" err="1"/>
              <a:t>Miniconda</a:t>
            </a:r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A40100-3C5E-7628-E140-E0D83B807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4788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43F4-A7BE-9284-3E52-5710215D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Now I am playing with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E7CD5-6EBA-5D5A-6570-D1FC2CA56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0476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Trying the Lunar Lander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F0722-9E0C-DB0D-6519-67F6E8D6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57" y="1930400"/>
            <a:ext cx="7083067" cy="472204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DA96-A92C-1C43-CCF7-32C07874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649355"/>
            <a:ext cx="6297612" cy="365125"/>
          </a:xfrm>
        </p:spPr>
        <p:txBody>
          <a:bodyPr/>
          <a:lstStyle/>
          <a:p>
            <a:r>
              <a:rPr lang="en-US" dirty="0"/>
              <a:t>Gymnasium: https://gymnasium.farama.org/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881410-10E9-341A-B582-31CC5D216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5219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1236-7C4A-C40A-4CE2-09D3F092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Struggling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6A3E-AED6-1617-0D07-E356CEC64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New packages to install for Lunar Lander</a:t>
            </a:r>
          </a:p>
          <a:p>
            <a:pPr lvl="1"/>
            <a:r>
              <a:rPr lang="en-US" sz="2600" dirty="0"/>
              <a:t>Box2d needs Swig which needs a new channel</a:t>
            </a:r>
          </a:p>
          <a:p>
            <a:r>
              <a:rPr lang="en-US" sz="2800" dirty="0"/>
              <a:t>Adding channels to </a:t>
            </a:r>
            <a:r>
              <a:rPr lang="en-US" sz="2800" dirty="0" err="1"/>
              <a:t>conda</a:t>
            </a:r>
            <a:endParaRPr lang="en-US" sz="2800" dirty="0"/>
          </a:p>
          <a:p>
            <a:r>
              <a:rPr lang="en-US" sz="2800" dirty="0"/>
              <a:t>Wheel Errors</a:t>
            </a:r>
          </a:p>
          <a:p>
            <a:pPr lvl="1"/>
            <a:r>
              <a:rPr lang="en-US" sz="2600" dirty="0"/>
              <a:t>Why do I need C++ compilers for Python?</a:t>
            </a:r>
          </a:p>
          <a:p>
            <a:r>
              <a:rPr lang="en-US" sz="2800" dirty="0"/>
              <a:t>Lunar Lander is hard</a:t>
            </a:r>
          </a:p>
          <a:p>
            <a:pPr lvl="1"/>
            <a:r>
              <a:rPr lang="en-US" sz="2600" dirty="0"/>
              <a:t>Tutorials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6A1B55-D99D-8EFA-A89F-A7ACDA2A6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160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79B1-4072-09FD-DE9D-40C902F0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about TensorFlow?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B152-5A3B-3BC6-D378-585AD60A9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Very Popular</a:t>
            </a:r>
          </a:p>
          <a:p>
            <a:r>
              <a:rPr lang="en-US" sz="2800" dirty="0"/>
              <a:t>Has pre-trained models, helps with training your own</a:t>
            </a:r>
          </a:p>
          <a:p>
            <a:r>
              <a:rPr lang="en-US" sz="2800" dirty="0"/>
              <a:t>Helps with preparing and loading data</a:t>
            </a:r>
          </a:p>
          <a:p>
            <a:r>
              <a:rPr lang="en-US" sz="2800" dirty="0"/>
              <a:t>Has tutorials!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27DC37-831C-D372-156C-439FE172C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28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A2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943184" y="1119432"/>
            <a:ext cx="10372029" cy="4754579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-12056" y="6044556"/>
            <a:ext cx="12192000" cy="8042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26"/>
          <p:cNvCxnSpPr>
            <a:stCxn id="148" idx="3"/>
          </p:cNvCxnSpPr>
          <p:nvPr/>
        </p:nvCxnSpPr>
        <p:spPr>
          <a:xfrm>
            <a:off x="2975429" y="747452"/>
            <a:ext cx="8319201" cy="21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26"/>
          <p:cNvSpPr txBox="1"/>
          <p:nvPr/>
        </p:nvSpPr>
        <p:spPr>
          <a:xfrm>
            <a:off x="876788" y="455084"/>
            <a:ext cx="20986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3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Sponsors</a:t>
            </a:r>
            <a:endParaRPr sz="1467"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6563" y="4800535"/>
            <a:ext cx="1751208" cy="33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9917" y="3699725"/>
            <a:ext cx="1700499" cy="64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1802" y="2804120"/>
            <a:ext cx="2671133" cy="74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9691" y="5163091"/>
            <a:ext cx="2010701" cy="80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34811" y="5284729"/>
            <a:ext cx="1462180" cy="56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82947" y="2784949"/>
            <a:ext cx="3478013" cy="5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14076" y="4740415"/>
            <a:ext cx="1326584" cy="40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74586" y="3664488"/>
            <a:ext cx="1301263" cy="81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 descr="Devmoot logo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98198" y="6176617"/>
            <a:ext cx="1217015" cy="45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25903" y="6094317"/>
            <a:ext cx="1032259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76787" y="6184616"/>
            <a:ext cx="1032259" cy="41580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/>
          <p:nvPr/>
        </p:nvSpPr>
        <p:spPr>
          <a:xfrm>
            <a:off x="11315214" y="-1324613"/>
            <a:ext cx="4178503" cy="3395983"/>
          </a:xfrm>
          <a:custGeom>
            <a:avLst/>
            <a:gdLst/>
            <a:ahLst/>
            <a:cxnLst/>
            <a:rect l="l" t="t" r="r" b="b"/>
            <a:pathLst>
              <a:path w="6267753" h="5093974" extrusionOk="0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1148255" y="2803355"/>
            <a:ext cx="17000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endParaRPr sz="1467"/>
          </a:p>
        </p:txBody>
      </p:sp>
      <p:sp>
        <p:nvSpPr>
          <p:cNvPr id="162" name="Google Shape;162;p26"/>
          <p:cNvSpPr txBox="1"/>
          <p:nvPr/>
        </p:nvSpPr>
        <p:spPr>
          <a:xfrm>
            <a:off x="1148253" y="3915786"/>
            <a:ext cx="17000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endParaRPr sz="1467"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442360" y="3753027"/>
            <a:ext cx="1700499" cy="64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29747" y="4689737"/>
            <a:ext cx="1500831" cy="56531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1175575" y="5406223"/>
            <a:ext cx="29016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endParaRPr sz="1467"/>
          </a:p>
        </p:txBody>
      </p:sp>
      <p:pic>
        <p:nvPicPr>
          <p:cNvPr id="166" name="Google Shape;166;p26" descr="A logo for a company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657634" y="1119434"/>
            <a:ext cx="4943121" cy="13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E1F4-1E47-CC87-3BBA-EC0969754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Never mind…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8BEA-D162-6815-B2A1-CD71193A5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Never got TensorFlow working</a:t>
            </a:r>
          </a:p>
          <a:p>
            <a:r>
              <a:rPr lang="en-US" sz="2800" dirty="0"/>
              <a:t>Doable without TensorFlow, obviously</a:t>
            </a:r>
          </a:p>
          <a:p>
            <a:r>
              <a:rPr lang="en-US" sz="2800" dirty="0"/>
              <a:t>Do I really need </a:t>
            </a:r>
            <a:r>
              <a:rPr lang="en-US" sz="2800" i="1" dirty="0"/>
              <a:t>one more thing</a:t>
            </a:r>
            <a:r>
              <a:rPr lang="en-US" sz="2800" dirty="0"/>
              <a:t> to learn?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F6ACA36-4B95-1E72-EB72-A7891F927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726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ACDD-137D-0F91-13AA-13EE0EB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Back to the drawing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F03C-CB76-D637-B0BE-61562966C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Re-look at </a:t>
            </a:r>
            <a:r>
              <a:rPr lang="en-US" sz="2800" dirty="0" err="1"/>
              <a:t>SethBling’s</a:t>
            </a:r>
            <a:r>
              <a:rPr lang="en-US" sz="2800" dirty="0"/>
              <a:t> code</a:t>
            </a:r>
          </a:p>
          <a:p>
            <a:r>
              <a:rPr lang="en-US" sz="2800" dirty="0"/>
              <a:t>Things make more sense now!</a:t>
            </a:r>
          </a:p>
          <a:p>
            <a:r>
              <a:rPr lang="en-US" sz="2800" dirty="0"/>
              <a:t>However, he is actually building a neural network and that still seems over my head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015740-35D4-4B1E-5853-7054B6D60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377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B4F8-168E-A1A2-8AB8-788D0810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Back to </a:t>
            </a:r>
            <a:r>
              <a:rPr lang="en-US" sz="4400" dirty="0" err="1"/>
              <a:t>BizHawk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2E78-FC24-A732-A436-1553B4179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Probably wont work with Python the way it does with LUA</a:t>
            </a:r>
          </a:p>
          <a:p>
            <a:r>
              <a:rPr lang="en-US" sz="2800" dirty="0"/>
              <a:t>What emulators work with Python?</a:t>
            </a:r>
          </a:p>
          <a:p>
            <a:r>
              <a:rPr lang="en-US" sz="2800" dirty="0"/>
              <a:t>To Google!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3F564CC-85F3-89F7-8E5B-417047241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89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B19-92F8-BDCD-D3AA-CF0EDCA8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Gym Retro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A059-65EA-280C-BAD2-D386A0DCE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Already has environments built for lots of classic video games</a:t>
            </a:r>
          </a:p>
          <a:p>
            <a:r>
              <a:rPr lang="en-US" sz="2800" dirty="0"/>
              <a:t>Supports .</a:t>
            </a:r>
            <a:r>
              <a:rPr lang="en-US" sz="2800" dirty="0" err="1"/>
              <a:t>nes</a:t>
            </a:r>
            <a:r>
              <a:rPr lang="en-US" sz="2800" dirty="0"/>
              <a:t> files – a ROM for the NES</a:t>
            </a:r>
          </a:p>
          <a:p>
            <a:r>
              <a:rPr lang="en-US" sz="2800" dirty="0"/>
              <a:t>Just install the package!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AC4C9D-D0DA-F9EB-44D9-9CBA97F24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4182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DB88-0523-01F4-3566-BBE562F6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To the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B8041-9E39-90FF-DB60-E306ABA2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Testing Mario</a:t>
            </a:r>
          </a:p>
          <a:p>
            <a:r>
              <a:rPr lang="en-US" sz="2800" dirty="0"/>
              <a:t>Something works!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862492-798B-191F-ADFF-AFA71B2408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0518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8F78-58B4-A550-2724-EFA27491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46B1B-8D77-9482-455D-6D0BADE7E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D3DAE-FD3A-915D-E008-8344DC30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4" y="6492875"/>
            <a:ext cx="6297612" cy="365125"/>
          </a:xfrm>
        </p:spPr>
        <p:txBody>
          <a:bodyPr/>
          <a:lstStyle/>
          <a:p>
            <a:r>
              <a:rPr lang="en-US" dirty="0"/>
              <a:t>https://knowyourmeme.com/memes/snap-back-to-reality</a:t>
            </a:r>
          </a:p>
        </p:txBody>
      </p:sp>
    </p:spTree>
    <p:extLst>
      <p:ext uri="{BB962C8B-B14F-4D97-AF65-F5344CB8AC3E}">
        <p14:creationId xmlns:p14="http://schemas.microsoft.com/office/powerpoint/2010/main" val="2885620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2CEC-AA8B-26D9-3922-146ADB07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March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7B56D-540D-E161-159A-12F4D158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Got an opportunity to work at a company that is doing AI and Machine Learning!</a:t>
            </a:r>
          </a:p>
          <a:p>
            <a:r>
              <a:rPr lang="en-US" sz="2800" dirty="0"/>
              <a:t>But it’s in QA</a:t>
            </a:r>
          </a:p>
          <a:p>
            <a:r>
              <a:rPr lang="en-US" sz="2800" dirty="0"/>
              <a:t>And everyone is using Java</a:t>
            </a:r>
          </a:p>
          <a:p>
            <a:r>
              <a:rPr lang="en-US" sz="2800" dirty="0"/>
              <a:t>And I have to use a Mac </a:t>
            </a:r>
          </a:p>
          <a:p>
            <a:pPr lvl="1"/>
            <a:r>
              <a:rPr lang="en-US" sz="2600" dirty="0"/>
              <a:t>Windows kid, sorry, not sorry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29A3C8-8075-190E-FE66-2DED189F2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598749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1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7FA2-29C2-81ED-D0AC-AF564C01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9E3E7-635C-450D-8E72-796B1F3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am making progress</a:t>
            </a:r>
          </a:p>
          <a:p>
            <a:r>
              <a:rPr lang="en-US" sz="2800" dirty="0"/>
              <a:t>My talk is accepted to </a:t>
            </a:r>
            <a:r>
              <a:rPr lang="en-US" sz="2800" dirty="0" err="1"/>
              <a:t>CodeStock</a:t>
            </a:r>
            <a:r>
              <a:rPr lang="en-US" sz="2800" dirty="0"/>
              <a:t> 2020!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31DE9-2AA4-8928-64AD-9F137BE3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93" y="3768340"/>
            <a:ext cx="8023529" cy="1114379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F73FC2-A163-248C-A6C4-6AD765267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333542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053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A5CA-BE2F-1113-267A-757669DE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Hiatus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13D9A-AFE4-0D16-2483-E36B2E490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Pandemic and New Job</a:t>
            </a:r>
          </a:p>
          <a:p>
            <a:r>
              <a:rPr lang="en-US" sz="2800" dirty="0"/>
              <a:t>Depression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60FD83-F170-9132-2B64-8AE28F689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56475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42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C61F-CB6A-FB3C-14C5-BCC30017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CodeStock</a:t>
            </a:r>
            <a:r>
              <a:rPr lang="en-US" sz="4400" dirty="0"/>
              <a:t>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E7A9-A676-22B2-3F45-5D69802BD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Brought me out of the slump</a:t>
            </a:r>
          </a:p>
          <a:p>
            <a:r>
              <a:rPr lang="en-US" sz="2800" dirty="0"/>
              <a:t>Got me excited for tech again</a:t>
            </a:r>
          </a:p>
          <a:p>
            <a:r>
              <a:rPr lang="en-US" sz="2800" dirty="0"/>
              <a:t>Got to hang out with so many people!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D65299-3D53-4F06-6C4A-138CA2D59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104244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400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CB42-D3A0-5B4A-718A-2E5C0087A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It’s A Me, </a:t>
            </a:r>
            <a:r>
              <a:rPr lang="en-US" dirty="0" err="1"/>
              <a:t>MarI</a:t>
            </a:r>
            <a:r>
              <a:rPr lang="en-US" dirty="0"/>
              <a:t>/O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41F9B2-8229-23B8-5255-BC0DC88AD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24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Beginner's Experience With Machine Learning and Super Mario</a:t>
            </a:r>
          </a:p>
          <a:p>
            <a:r>
              <a:rPr lang="en-US" dirty="0"/>
              <a:t>Houston Miller</a:t>
            </a:r>
          </a:p>
          <a:p>
            <a:r>
              <a:rPr lang="en-US" sz="1800" dirty="0"/>
              <a:t>@HueyTheDM</a:t>
            </a:r>
          </a:p>
          <a:p>
            <a:r>
              <a:rPr lang="en-US" sz="1800" dirty="0"/>
              <a:t>Linkedin.com/in/</a:t>
            </a:r>
            <a:r>
              <a:rPr lang="en-US" sz="1800" dirty="0" err="1"/>
              <a:t>houston</a:t>
            </a:r>
            <a:r>
              <a:rPr lang="en-US" sz="1800" dirty="0"/>
              <a:t>-miller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B2CE5-2671-9813-FC8D-B9A30151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03" y="4735017"/>
            <a:ext cx="376432" cy="376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B6F39-FD3D-4FB7-06C6-141E3260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3" y="5155097"/>
            <a:ext cx="376432" cy="37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4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31CC-CEC6-C0D9-20EC-CDFADA05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Things have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82BC-D4BC-E7AB-32EB-875C1501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New computer (laptop, no more dual hard drives)</a:t>
            </a:r>
          </a:p>
          <a:p>
            <a:r>
              <a:rPr lang="en-US" sz="2800" dirty="0"/>
              <a:t>Python and </a:t>
            </a:r>
            <a:r>
              <a:rPr lang="en-US" sz="2800" dirty="0" err="1"/>
              <a:t>Jupyter</a:t>
            </a:r>
            <a:r>
              <a:rPr lang="en-US" sz="2800" dirty="0"/>
              <a:t> Notebooks are easily run through </a:t>
            </a:r>
            <a:r>
              <a:rPr lang="en-US" sz="2800" dirty="0" err="1"/>
              <a:t>VSCode</a:t>
            </a:r>
            <a:endParaRPr lang="en-US" sz="2800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2AF65B-084E-BE41-3618-FC2CDAC15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60539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039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3E6B-2C16-A36B-75B2-18BEF0F3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D0FD5-2F0B-DFAE-D7A5-0D0C0C55E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85" y="315828"/>
            <a:ext cx="7724565" cy="579053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E79F5-BA59-29A5-8ADD-2BCFD552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https://imgflip.com/memegenerator/68354308/Do-all-the-things</a:t>
            </a:r>
          </a:p>
        </p:txBody>
      </p:sp>
    </p:spTree>
    <p:extLst>
      <p:ext uri="{BB962C8B-B14F-4D97-AF65-F5344CB8AC3E}">
        <p14:creationId xmlns:p14="http://schemas.microsoft.com/office/powerpoint/2010/main" val="782981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0288-554E-0F42-2BC3-8F7B3396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C++? But I am using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7EDD-EB73-33EA-E5FC-47A747BD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Unknown Compiler Error</a:t>
            </a:r>
          </a:p>
          <a:p>
            <a:r>
              <a:rPr lang="en-US" sz="2800" dirty="0"/>
              <a:t>Install C++ Compiler in VS Code</a:t>
            </a:r>
          </a:p>
          <a:p>
            <a:pPr lvl="1"/>
            <a:r>
              <a:rPr lang="en-US" sz="2600" dirty="0"/>
              <a:t>Ran Hello World and it works</a:t>
            </a:r>
          </a:p>
          <a:p>
            <a:r>
              <a:rPr lang="en-US" sz="2800" dirty="0"/>
              <a:t>No dice…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B9E4E0-F60F-A6BB-0EC4-B35B6F2F5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60539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172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5CAB-53D4-AA18-4BF3-EC5D6859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Curses, versioned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ACF7-5A95-B5AC-41DA-AFB0E669B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Misleading error about C++ compilation</a:t>
            </a:r>
          </a:p>
          <a:p>
            <a:r>
              <a:rPr lang="en-US" sz="2800" dirty="0"/>
              <a:t>Gym-retro only supports Python 3.8</a:t>
            </a:r>
          </a:p>
          <a:p>
            <a:r>
              <a:rPr lang="en-US" sz="2800" dirty="0"/>
              <a:t>VS Code, rightfully installed the latest Python version</a:t>
            </a:r>
          </a:p>
          <a:p>
            <a:r>
              <a:rPr lang="en-US" sz="2800" dirty="0"/>
              <a:t>Downgrading to 3.8 from current fixed everything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CD82D6-9D7A-CE56-806A-40FF81A43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60539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90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2444-E133-237D-1723-3C639472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82191-23B6-FAB1-4540-7B0E9673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Reimport the ROM </a:t>
            </a:r>
          </a:p>
          <a:p>
            <a:pPr lvl="1"/>
            <a:r>
              <a:rPr lang="en-US" sz="2600" dirty="0"/>
              <a:t>Error, missing </a:t>
            </a:r>
            <a:r>
              <a:rPr lang="en-US" sz="2600" dirty="0" err="1"/>
              <a:t>pygame</a:t>
            </a:r>
            <a:endParaRPr lang="en-US" sz="2600" dirty="0"/>
          </a:p>
          <a:p>
            <a:r>
              <a:rPr lang="en-US" sz="2800" dirty="0"/>
              <a:t>Install </a:t>
            </a:r>
            <a:r>
              <a:rPr lang="en-US" sz="2800" dirty="0" err="1"/>
              <a:t>pygame</a:t>
            </a:r>
            <a:endParaRPr lang="en-US" sz="2800" dirty="0"/>
          </a:p>
          <a:p>
            <a:pPr lvl="1"/>
            <a:r>
              <a:rPr lang="en-US" sz="2600" dirty="0"/>
              <a:t>Module not found error, how to fix?</a:t>
            </a:r>
          </a:p>
          <a:p>
            <a:r>
              <a:rPr lang="en-US" sz="2800" dirty="0"/>
              <a:t>Google to the rescue, downgrade gym!</a:t>
            </a:r>
          </a:p>
          <a:p>
            <a:pPr lvl="1"/>
            <a:r>
              <a:rPr lang="en-US" sz="2600" dirty="0"/>
              <a:t>Changing gym to version 0.21.0 from 0.23.1 fixed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F0F8-9326-0B53-5740-C9EAA8AE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370380"/>
            <a:ext cx="6238371" cy="365125"/>
          </a:xfrm>
        </p:spPr>
        <p:txBody>
          <a:bodyPr/>
          <a:lstStyle/>
          <a:p>
            <a:r>
              <a:rPr lang="en-US" dirty="0"/>
              <a:t>https://stackoverflow.com/questions/71973392/importerror-cannot-import-rendering-from-gym-envs-classic-control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3472AC0-899D-6569-4354-2C88969443EE}"/>
              </a:ext>
            </a:extLst>
          </p:cNvPr>
          <p:cNvSpPr txBox="1">
            <a:spLocks/>
          </p:cNvSpPr>
          <p:nvPr/>
        </p:nvSpPr>
        <p:spPr>
          <a:xfrm>
            <a:off x="677334" y="5610586"/>
            <a:ext cx="6682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https://www.reddit.com/r/reinforcementlearning/comments/uklf29/no_module_named_gymenvsclassic_controlrendering/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5FFDB3A-D590-32E4-9D17-2575D1792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60539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6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94D6-A1D3-03A9-F307-9C138DD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5D38-5EE7-411F-CBC6-652B7329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7663102" cy="3880773"/>
          </a:xfrm>
        </p:spPr>
        <p:txBody>
          <a:bodyPr>
            <a:normAutofit/>
          </a:bodyPr>
          <a:lstStyle/>
          <a:p>
            <a:r>
              <a:rPr lang="en-US" sz="2800" dirty="0"/>
              <a:t>Talking with a co-worker about my struggles and interests, he suggested a mentor/mentee relationship</a:t>
            </a:r>
          </a:p>
          <a:p>
            <a:r>
              <a:rPr lang="en-US" sz="2800" dirty="0"/>
              <a:t>He first suggested a book</a:t>
            </a:r>
          </a:p>
          <a:p>
            <a:pPr lvl="1"/>
            <a:r>
              <a:rPr lang="en-US" sz="2600" dirty="0"/>
              <a:t>There is a 3</a:t>
            </a:r>
            <a:r>
              <a:rPr lang="en-US" sz="2600" baseline="30000" dirty="0"/>
              <a:t>rd</a:t>
            </a:r>
            <a:r>
              <a:rPr lang="en-US" sz="2600" dirty="0"/>
              <a:t> edition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FAFE-FBAD-C5D9-8D9C-F1CF4CC22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70" y="2045494"/>
            <a:ext cx="2938391" cy="38807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F9E74-029F-2D4A-37E4-FB1476D6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618690"/>
            <a:ext cx="6297612" cy="365125"/>
          </a:xfrm>
        </p:spPr>
        <p:txBody>
          <a:bodyPr/>
          <a:lstStyle/>
          <a:p>
            <a:r>
              <a:rPr lang="en-US" dirty="0"/>
              <a:t>https://www.amazon.com/Python-Crash-Course-2nd-Edition/dp/1593279280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53DB82-5E04-E299-FFA1-8A6DB7F287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60539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208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78AB-B843-8D88-861C-DE19B8EB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Making progress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3614-46ED-9376-CE90-2B46057F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All my code runs now!</a:t>
            </a:r>
          </a:p>
          <a:p>
            <a:r>
              <a:rPr lang="en-US" sz="2800" dirty="0"/>
              <a:t>Last iteration hangs, something isn’t right with the code</a:t>
            </a:r>
          </a:p>
          <a:p>
            <a:r>
              <a:rPr lang="en-US" sz="2800" dirty="0"/>
              <a:t>Need to figure out how to kill Mario. For good.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D02DC6-279C-8025-A54B-EE7128288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266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9808-DC36-4F08-003C-815BD75E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More 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50DD-40BB-31FB-DB41-CA8098AFD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Exporting Environments</a:t>
            </a:r>
          </a:p>
          <a:p>
            <a:pPr lvl="1"/>
            <a:r>
              <a:rPr lang="en-US" sz="2600" dirty="0"/>
              <a:t>Lets you recreate and redownload all the packages you have on a whim</a:t>
            </a:r>
          </a:p>
          <a:p>
            <a:pPr lvl="2"/>
            <a:r>
              <a:rPr lang="en-US" sz="2600" dirty="0"/>
              <a:t>Remember this for the future</a:t>
            </a:r>
          </a:p>
          <a:p>
            <a:r>
              <a:rPr lang="en-US" sz="2800" dirty="0"/>
              <a:t>Build a Mario AI Model with Python | Gaming Reinforcement Learning by Nicholas </a:t>
            </a:r>
            <a:r>
              <a:rPr lang="en-US" sz="2800" dirty="0" err="1"/>
              <a:t>Renotte</a:t>
            </a:r>
            <a:endParaRPr lang="en-US" sz="2800" dirty="0"/>
          </a:p>
          <a:p>
            <a:pPr lvl="1"/>
            <a:r>
              <a:rPr lang="en-US" sz="2800" dirty="0">
                <a:hlinkClick r:id="rId3"/>
              </a:rPr>
              <a:t>https://www.youtube.com/watch?v=2eeYqJ0uBKE</a:t>
            </a:r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4412B6-AC51-2F16-BEEB-5A0047817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19947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3604-CA9B-6B2A-E640-6412A3CA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Self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D960-6D40-30A4-BBCD-F5F3351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video had comparable code to some of what I had written on my own</a:t>
            </a:r>
          </a:p>
          <a:p>
            <a:r>
              <a:rPr lang="en-US" sz="2800" dirty="0"/>
              <a:t>Nicholas </a:t>
            </a:r>
            <a:r>
              <a:rPr lang="en-US" sz="2800" dirty="0" err="1"/>
              <a:t>Renotte’s</a:t>
            </a:r>
            <a:r>
              <a:rPr lang="en-US" sz="2800" dirty="0"/>
              <a:t> is complete and set up as a tutorial</a:t>
            </a:r>
          </a:p>
          <a:p>
            <a:r>
              <a:rPr lang="en-US" sz="2800" dirty="0"/>
              <a:t>Follow the tutorial!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0F3D57-95A1-8076-3EA1-E5F6B6F313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4473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972D-4257-F9A3-452C-E6BFA9D8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5B8AA5-18A5-9669-BE8D-78A57DD6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39BB4F-878D-CA20-7A1D-D67B4776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518"/>
            <a:ext cx="12192000" cy="55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068F-564E-5498-A9B3-164C4D9E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750751" cy="1320800"/>
          </a:xfrm>
        </p:spPr>
        <p:txBody>
          <a:bodyPr>
            <a:noAutofit/>
          </a:bodyPr>
          <a:lstStyle/>
          <a:p>
            <a:r>
              <a:rPr lang="en-US" sz="4400" dirty="0"/>
              <a:t>What is this talk? What isn’t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F79EF-2382-9299-5D9B-91B3E08236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My successes</a:t>
            </a:r>
          </a:p>
          <a:p>
            <a:r>
              <a:rPr lang="en-US" sz="2800" dirty="0"/>
              <a:t>My failures</a:t>
            </a:r>
          </a:p>
          <a:p>
            <a:r>
              <a:rPr lang="en-US" sz="2800" dirty="0"/>
              <a:t>Basic overview of the process of Reinforcement Learning</a:t>
            </a:r>
          </a:p>
          <a:p>
            <a:r>
              <a:rPr lang="en-US" sz="2800" dirty="0"/>
              <a:t>My journey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76EFDD-4428-2C60-0023-6901DBCB8B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 a technical deep dive</a:t>
            </a:r>
          </a:p>
          <a:p>
            <a:pPr lvl="1"/>
            <a:r>
              <a:rPr lang="en-US" sz="2600" dirty="0"/>
              <a:t>Don’t worry, there is code!</a:t>
            </a:r>
          </a:p>
          <a:p>
            <a:r>
              <a:rPr lang="en-US" sz="2800" dirty="0"/>
              <a:t>Not explaining the nuances of different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56749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650F-C7A5-CF51-0261-F48DD3E3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7D990-EBCD-7978-01E4-ED5D6B7F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5215"/>
            <a:ext cx="12162447" cy="2642057"/>
          </a:xfrm>
        </p:spPr>
      </p:pic>
    </p:spTree>
    <p:extLst>
      <p:ext uri="{BB962C8B-B14F-4D97-AF65-F5344CB8AC3E}">
        <p14:creationId xmlns:p14="http://schemas.microsoft.com/office/powerpoint/2010/main" val="2148752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92D0-73FB-629D-B174-DAE88CEE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21D3-5ABE-896F-2516-314DF7CA0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5B649-4AFF-C720-3C30-2F51F96F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" y="923636"/>
            <a:ext cx="12128232" cy="50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8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57CF-549A-56DA-9CDB-87E5983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61DF55-8350-8D35-EF1F-311F568EE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80" y="2739"/>
            <a:ext cx="6855261" cy="6855261"/>
          </a:xfrm>
        </p:spPr>
      </p:pic>
    </p:spTree>
    <p:extLst>
      <p:ext uri="{BB962C8B-B14F-4D97-AF65-F5344CB8AC3E}">
        <p14:creationId xmlns:p14="http://schemas.microsoft.com/office/powerpoint/2010/main" val="3941212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1680-CE79-BB29-8C30-3F53D37E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410E-854E-1E65-65FC-5C9FA90A0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D1F6F-DDBA-4141-DE7A-A6AF76E9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682"/>
            <a:ext cx="12192000" cy="57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6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A5133-33DA-0977-5382-23E3F3F338ED}"/>
              </a:ext>
            </a:extLst>
          </p:cNvPr>
          <p:cNvSpPr txBox="1"/>
          <p:nvPr/>
        </p:nvSpPr>
        <p:spPr>
          <a:xfrm>
            <a:off x="674255" y="470334"/>
            <a:ext cx="4784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Grayscaling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Here is the state’s shape: (240, 256, 3). Notice the 3 on the end, we have not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grayscaled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yet so you can see there are three channels, one per color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9D4F6-B7A8-25C8-9126-2993A7B4C7BA}"/>
              </a:ext>
            </a:extLst>
          </p:cNvPr>
          <p:cNvSpPr txBox="1"/>
          <p:nvPr/>
        </p:nvSpPr>
        <p:spPr>
          <a:xfrm>
            <a:off x="6336145" y="559951"/>
            <a:ext cx="5181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Grayscaling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grayscaling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you can see the shape ((240, 256, 1)) now has a 1 on the end. We have reduced one of the dimensions of data down by 2/3rds!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0CF81-33EE-0E6D-510F-35525FFAA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5" y="2247611"/>
            <a:ext cx="4657725" cy="421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905BCC-2161-DC5A-CDB9-D5CF6C6A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4660"/>
            <a:ext cx="45624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2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A410-E40A-09D7-B931-84363C6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C7C6-0895-23F4-0651-1E803E25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276FA-2A80-F9C5-D184-9FC899F1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632"/>
            <a:ext cx="12192000" cy="56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55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48DD-F18F-ED9B-0C57-1A1DE760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54DF-70DE-D6A3-17BC-50179099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3AE6A-9C9E-CF33-9F6D-5DABF471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068"/>
            <a:ext cx="12192000" cy="42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5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976A-DE8C-82E3-84BF-485AF508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D62C6-BBA3-5AA3-5666-B0CC404D2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99712-7D0D-2AA7-9012-6D46EE33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922"/>
            <a:ext cx="12191999" cy="52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32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589E-2C3F-1DBD-CB80-81CFD28A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Problems with the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2E8DF-F6C9-5D08-7364-06D50E563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Me, it’s a me problem</a:t>
            </a:r>
          </a:p>
          <a:p>
            <a:r>
              <a:rPr lang="en-US" sz="2800" dirty="0"/>
              <a:t>Stable Baselines3, reinforcement learning algorithms in </a:t>
            </a:r>
            <a:r>
              <a:rPr lang="en-US" sz="2800" dirty="0" err="1"/>
              <a:t>PyTorch</a:t>
            </a:r>
            <a:r>
              <a:rPr lang="en-US" sz="2800" dirty="0"/>
              <a:t>, can be set up to use CUDA for GPU processing or CPU. </a:t>
            </a:r>
          </a:p>
          <a:p>
            <a:r>
              <a:rPr lang="en-US" sz="2800" dirty="0"/>
              <a:t>I picked CPU</a:t>
            </a:r>
          </a:p>
          <a:p>
            <a:r>
              <a:rPr lang="en-US" sz="2800" dirty="0"/>
              <a:t>On a laptop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0BA8A1-A814-A9EA-2E8D-2FB5D7087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48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AFAE-38C6-C4A2-9CDE-4D83FD43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Forever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4C7AA-9517-3657-E60B-D178B2BE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Tutorial showed good results of training at 4 million steps</a:t>
            </a:r>
          </a:p>
          <a:p>
            <a:r>
              <a:rPr lang="en-US" sz="2800" dirty="0"/>
              <a:t>I chose a “small” set of training iterations, 100,000 steps</a:t>
            </a:r>
          </a:p>
          <a:p>
            <a:r>
              <a:rPr lang="en-US" sz="2800" dirty="0"/>
              <a:t>It took 277 minutes, ~ 4.6 hours</a:t>
            </a:r>
          </a:p>
          <a:p>
            <a:r>
              <a:rPr lang="en-US" sz="2800" dirty="0"/>
              <a:t>Quick math: 184.6 hours, or 7.6 days, of continuous training on my laptop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DCF8D3-B6F4-DB02-DA9F-73F791D49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97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56F965-C4C0-92D3-6227-B6F07B95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Trigger Warning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84D5D-6CE7-709B-57BA-61603849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D</a:t>
            </a:r>
            <a:r>
              <a:rPr lang="en-US" sz="2800" dirty="0"/>
              <a:t>epression</a:t>
            </a:r>
          </a:p>
          <a:p>
            <a:r>
              <a:rPr lang="en-US" sz="2800" dirty="0"/>
              <a:t>Pandemic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3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D1A7-238B-0842-D7DE-3300EB22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30" y="146867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How to improve?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F77E-150D-1359-87F3-5D72DA6E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21486"/>
            <a:ext cx="9593502" cy="2415836"/>
          </a:xfrm>
        </p:spPr>
        <p:txBody>
          <a:bodyPr>
            <a:normAutofit/>
          </a:bodyPr>
          <a:lstStyle/>
          <a:p>
            <a:r>
              <a:rPr lang="en-US" sz="2800" dirty="0"/>
              <a:t>Retrain with the CUDA GPU version and see if that is faster</a:t>
            </a:r>
          </a:p>
          <a:p>
            <a:r>
              <a:rPr lang="en-US" sz="2800" dirty="0"/>
              <a:t>Choose a different training algorithm</a:t>
            </a:r>
          </a:p>
          <a:p>
            <a:r>
              <a:rPr lang="en-US" sz="2800" dirty="0"/>
              <a:t>The Mario environment can be simplified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565E97-4BCA-374E-60E5-6D10950F3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4" y="3104023"/>
            <a:ext cx="2760955" cy="24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CAA51D-D1AE-9949-D792-9E4D8E9F2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87" y="3104023"/>
            <a:ext cx="2760955" cy="24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F0E9E8-7B2A-A7D3-8466-B376D2443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5" y="3104023"/>
            <a:ext cx="2760955" cy="24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C741A-54BE-3E1F-CD52-7F61A61E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519859"/>
            <a:ext cx="6297612" cy="365125"/>
          </a:xfrm>
        </p:spPr>
        <p:txBody>
          <a:bodyPr/>
          <a:lstStyle/>
          <a:p>
            <a:r>
              <a:rPr lang="en-US" dirty="0"/>
              <a:t>https://pypi.org/project/gym-super-mario-bros/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3BF763-60EA-32DE-B329-44625F522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32050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4186-9AE0-68CC-EFD9-CA522E2E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Hiatus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5500-5859-5294-B71A-9CDB0EEA1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Aug 2022, Laid off</a:t>
            </a:r>
          </a:p>
          <a:p>
            <a:pPr lvl="1"/>
            <a:r>
              <a:rPr lang="en-US" sz="2600" dirty="0"/>
              <a:t>Kick in the ego</a:t>
            </a:r>
          </a:p>
          <a:p>
            <a:r>
              <a:rPr lang="en-US" sz="2800" dirty="0"/>
              <a:t>Sep 2022, New Job</a:t>
            </a:r>
          </a:p>
          <a:p>
            <a:pPr lvl="1"/>
            <a:r>
              <a:rPr lang="en-US" sz="2600" dirty="0"/>
              <a:t>Back to development again!</a:t>
            </a:r>
          </a:p>
          <a:p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ADA6E4-974B-550B-137C-343754A76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879052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6E89-F9BE-25A7-54D6-4C6CB5B0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Fast Forward…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F7DF-CE18-EED8-E5FB-733D7197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Aug 2023</a:t>
            </a:r>
          </a:p>
          <a:p>
            <a:r>
              <a:rPr lang="en-US" sz="2800" dirty="0"/>
              <a:t>This talk/project has been in the works for ~4 years now</a:t>
            </a:r>
          </a:p>
          <a:p>
            <a:r>
              <a:rPr lang="en-US" sz="2800" dirty="0"/>
              <a:t>Maybe I should finish it?</a:t>
            </a:r>
          </a:p>
          <a:p>
            <a:r>
              <a:rPr lang="en-US" sz="2800" dirty="0"/>
              <a:t>Submit to </a:t>
            </a:r>
            <a:r>
              <a:rPr lang="en-US" sz="2800" dirty="0" err="1"/>
              <a:t>DevMoot</a:t>
            </a:r>
            <a:r>
              <a:rPr lang="en-US" sz="2800" dirty="0"/>
              <a:t>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95E54B-1177-7994-DAA0-CEFAB5C83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979457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9985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BD3A-C09E-5034-843C-3231FD6D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4E3BD-DC9B-782C-CB04-71DDC76B6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22594"/>
            <a:ext cx="8596668" cy="2818768"/>
          </a:xfrm>
        </p:spPr>
        <p:txBody>
          <a:bodyPr>
            <a:normAutofit/>
          </a:bodyPr>
          <a:lstStyle/>
          <a:p>
            <a:r>
              <a:rPr lang="en-US" sz="2800" dirty="0"/>
              <a:t>Yay?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B860E-0E80-B4EA-E262-3E966203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" y="2294724"/>
            <a:ext cx="11981908" cy="76807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810E42-D2FF-870E-223D-400F077928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5954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3E6B-2C16-A36B-75B2-18BEF0F3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D0FD5-2F0B-DFAE-D7A5-0D0C0C55E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85" y="315828"/>
            <a:ext cx="7724565" cy="579053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E79F5-BA59-29A5-8ADD-2BCFD552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https://imgflip.com/memegenerator/68354308/Do-all-the-things</a:t>
            </a:r>
          </a:p>
        </p:txBody>
      </p:sp>
    </p:spTree>
    <p:extLst>
      <p:ext uri="{BB962C8B-B14F-4D97-AF65-F5344CB8AC3E}">
        <p14:creationId xmlns:p14="http://schemas.microsoft.com/office/powerpoint/2010/main" val="33372056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084D-32C3-014C-0A16-53D61C77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Thanks, past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5E9E-ACD9-83C7-9DC5-F1F65C055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notes I had taken for this talk helped </a:t>
            </a:r>
          </a:p>
          <a:p>
            <a:r>
              <a:rPr lang="en-US" sz="2800" dirty="0"/>
              <a:t>Clear path on redownloading all the libraries and apps I need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CD1025-0472-445C-66D8-DE316E2B0B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2055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22CE-F238-AC08-70B3-83071327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Problems again?!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513EB-0E1D-25CB-CD21-10C31C097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Why is Open AI Gym a problem?</a:t>
            </a:r>
          </a:p>
          <a:p>
            <a:r>
              <a:rPr lang="en-US" sz="2800" dirty="0"/>
              <a:t>It’s been updated to Gymnasium</a:t>
            </a:r>
          </a:p>
          <a:p>
            <a:r>
              <a:rPr lang="en-US" sz="2800" dirty="0"/>
              <a:t>What other updates have happened in the last year?</a:t>
            </a:r>
          </a:p>
          <a:p>
            <a:r>
              <a:rPr lang="en-US" sz="2800" dirty="0"/>
              <a:t>Gym is on 0.26 now, so maybe that rendering issue from 0.23.0 is gone?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422A01-3617-66D4-5273-31683CCC7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30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46BC-D047-E841-196B-FA34F71D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problems don’t stop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2763-43AC-581F-6BCF-9E2DED4C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Pull down my Mario repo</a:t>
            </a:r>
          </a:p>
          <a:p>
            <a:r>
              <a:rPr lang="en-US" sz="2800" dirty="0"/>
              <a:t>Trying to recreate the environment manually</a:t>
            </a:r>
          </a:p>
          <a:p>
            <a:pPr lvl="1"/>
            <a:r>
              <a:rPr lang="en-US" sz="2600" dirty="0"/>
              <a:t>Mostly works</a:t>
            </a:r>
          </a:p>
          <a:p>
            <a:r>
              <a:rPr lang="en-US" sz="3000" dirty="0"/>
              <a:t>The .step() function now returns more arguments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D87E4C-F3DA-5BD1-9E5A-65ECCFF24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270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310B-E4F6-6E7B-C1CE-986F34F6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Thanks, past me. Again.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B6AB4-206F-24EB-F744-430A7F4E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Environments can be recreated from </a:t>
            </a:r>
            <a:r>
              <a:rPr lang="en-US" sz="2800" dirty="0" err="1"/>
              <a:t>yml</a:t>
            </a:r>
            <a:r>
              <a:rPr lang="en-US" sz="2800" dirty="0"/>
              <a:t> files, I have one of those!</a:t>
            </a:r>
          </a:p>
          <a:p>
            <a:r>
              <a:rPr lang="en-US" sz="2800" dirty="0"/>
              <a:t>Export the working environment from my old laptop and recreate it on the new computer</a:t>
            </a:r>
          </a:p>
          <a:p>
            <a:r>
              <a:rPr lang="en-US" sz="2800" dirty="0"/>
              <a:t>Warning! Removing an environment doesn’t uninstall the downloaded libraries so collisions can happen!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930DA1-E440-10C8-1B3D-3949C88F45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672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BBCF-B1C4-2876-3BDA-37878A3D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Environment 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5FBD-8294-27DD-6B03-FD0F1F3E7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 up with 2 environments</a:t>
            </a:r>
          </a:p>
          <a:p>
            <a:pPr lvl="1"/>
            <a:r>
              <a:rPr lang="en-US" sz="2600" dirty="0" err="1"/>
              <a:t>marioEnv</a:t>
            </a:r>
            <a:r>
              <a:rPr lang="en-US" sz="2600" dirty="0"/>
              <a:t> (original)</a:t>
            </a:r>
          </a:p>
          <a:p>
            <a:pPr lvl="1"/>
            <a:r>
              <a:rPr lang="en-US" sz="2600" dirty="0"/>
              <a:t>marioEnv-V2 (updated)</a:t>
            </a:r>
          </a:p>
          <a:p>
            <a:r>
              <a:rPr lang="en-US" sz="2800" dirty="0"/>
              <a:t>V2 broke matplotlib?</a:t>
            </a:r>
          </a:p>
          <a:p>
            <a:pPr lvl="1"/>
            <a:r>
              <a:rPr lang="en-US" sz="2600" dirty="0"/>
              <a:t>Fortunately not needed to train the model so I chose to ignore it.</a:t>
            </a:r>
          </a:p>
          <a:p>
            <a:r>
              <a:rPr lang="en-US" sz="2800" dirty="0"/>
              <a:t>The moment of truth…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8B2C3-28C4-C2D7-1C2E-8077528DE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60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8F07-F0BC-2B16-06FE-AF6B3F0F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207D8-1099-0E32-B6A7-4CBEB7AC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Graduated from Maryville College, BA in Computer Science  </a:t>
            </a:r>
          </a:p>
          <a:p>
            <a:r>
              <a:rPr lang="en-US" sz="2800" dirty="0"/>
              <a:t>Software Developer since 2011</a:t>
            </a:r>
          </a:p>
          <a:p>
            <a:r>
              <a:rPr lang="en-US" sz="2800" dirty="0"/>
              <a:t>C#, .NET, Typescript</a:t>
            </a:r>
          </a:p>
        </p:txBody>
      </p:sp>
    </p:spTree>
    <p:extLst>
      <p:ext uri="{BB962C8B-B14F-4D97-AF65-F5344CB8AC3E}">
        <p14:creationId xmlns:p14="http://schemas.microsoft.com/office/powerpoint/2010/main" val="1384202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CB90-29EA-E416-88A0-B5F76CD0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0561EB-2C2C-C6FB-B427-070979E7C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3" y="1101110"/>
            <a:ext cx="11028543" cy="4687131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B952B-400D-2C67-019E-DCF13BD5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https://tenor.com/view/its-working-star-wars-gif-5793935</a:t>
            </a:r>
          </a:p>
        </p:txBody>
      </p:sp>
    </p:spTree>
    <p:extLst>
      <p:ext uri="{BB962C8B-B14F-4D97-AF65-F5344CB8AC3E}">
        <p14:creationId xmlns:p14="http://schemas.microsoft.com/office/powerpoint/2010/main" val="298098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41AB-19A3-CE8F-C3F6-388BA90B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Time to 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8EDA7-EA1F-5CC6-444A-1F0A117B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Simple test: time 100 iterations</a:t>
            </a:r>
          </a:p>
          <a:p>
            <a:pPr lvl="1"/>
            <a:r>
              <a:rPr lang="en-US" sz="2600" dirty="0"/>
              <a:t>2 seconds</a:t>
            </a:r>
          </a:p>
          <a:p>
            <a:r>
              <a:rPr lang="en-US" sz="2800" dirty="0"/>
              <a:t>1,000 iterations</a:t>
            </a:r>
          </a:p>
          <a:p>
            <a:pPr lvl="1"/>
            <a:r>
              <a:rPr lang="en-US" sz="2600" dirty="0"/>
              <a:t>~62 seconds</a:t>
            </a:r>
          </a:p>
          <a:p>
            <a:r>
              <a:rPr lang="en-US" sz="2800" dirty="0"/>
              <a:t>10,000 iterations?</a:t>
            </a:r>
          </a:p>
          <a:p>
            <a:pPr lvl="1"/>
            <a:r>
              <a:rPr lang="en-US" sz="2600" dirty="0"/>
              <a:t>9 minutes, 59 second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8DC552-C115-1C7D-53F9-0136F8700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7983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E6DB-ACAA-39B4-8A36-A5EDE83D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New Record!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C7982-41EE-DBDF-99D2-213071261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Target is 4 Million iterations</a:t>
            </a:r>
          </a:p>
          <a:p>
            <a:r>
              <a:rPr lang="en-US" sz="2800" dirty="0"/>
              <a:t>4M should take around 4000 minutes</a:t>
            </a:r>
          </a:p>
          <a:p>
            <a:r>
              <a:rPr lang="en-US" sz="2800" dirty="0"/>
              <a:t>66 hours!</a:t>
            </a:r>
          </a:p>
          <a:p>
            <a:r>
              <a:rPr lang="en-US" sz="2800" dirty="0"/>
              <a:t>Huge improvement of the almost 7 days on the laptop!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734D9F-66F7-10A4-B1B4-D175E5682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57130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07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8718-4534-DF27-1F76-D4AA407C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Batch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E396-D0F3-02A0-CB36-9A659FA77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Can’t run for 66 hours straight</a:t>
            </a:r>
          </a:p>
          <a:p>
            <a:r>
              <a:rPr lang="en-US" sz="2800" dirty="0"/>
              <a:t>How to train in batches?</a:t>
            </a:r>
          </a:p>
          <a:p>
            <a:r>
              <a:rPr lang="en-US" sz="2800" dirty="0" err="1"/>
              <a:t>model.set_env</a:t>
            </a:r>
            <a:r>
              <a:rPr lang="en-US" sz="2800" dirty="0"/>
              <a:t>(env)</a:t>
            </a:r>
          </a:p>
          <a:p>
            <a:r>
              <a:rPr lang="en-US" sz="2800" dirty="0"/>
              <a:t>Update callback method to use starting point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45064C-D5CD-787F-6EBE-0FCD55A28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466172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745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E6AF-148D-1598-58F2-97EEA465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72BEA0-D373-E336-AB01-4DD2BDCFF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9" y="2133600"/>
            <a:ext cx="12171431" cy="45817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EEA3A-9D0D-381D-C70B-208C2DAC2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" y="609600"/>
            <a:ext cx="12171430" cy="10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56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A2BD-011A-E02C-7454-0821CDE1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884" y="2780175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dirty="0"/>
              <a:t>Go Mario, 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05BA-1B00-29C1-43CC-8E0AA937D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6869E4-2079-2294-9172-A82C4E2E6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067317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2142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893F-67C8-5A1E-1AFC-DCF54812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4M-BeatLevel1">
            <a:hlinkClick r:id="" action="ppaction://media"/>
            <a:extLst>
              <a:ext uri="{FF2B5EF4-FFF2-40B4-BE49-F238E27FC236}">
                <a16:creationId xmlns:a16="http://schemas.microsoft.com/office/drawing/2014/main" id="{11689392-9779-4D89-F944-544671B5C9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8255" y="-2018"/>
            <a:ext cx="6881090" cy="6881088"/>
          </a:xfrm>
        </p:spPr>
      </p:pic>
    </p:spTree>
    <p:extLst>
      <p:ext uri="{BB962C8B-B14F-4D97-AF65-F5344CB8AC3E}">
        <p14:creationId xmlns:p14="http://schemas.microsoft.com/office/powerpoint/2010/main" val="21726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22D9-2226-67A1-9E0D-7B976BD4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EF11-B56B-7FB1-0D52-664F2BDA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2418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Get someone else to do if for you </a:t>
            </a:r>
          </a:p>
          <a:p>
            <a:pPr lvl="1"/>
            <a:r>
              <a:rPr lang="en-US" sz="2600" dirty="0"/>
              <a:t>JOKING! Tutorials are helpful, but don’t rely on them to teach you everything</a:t>
            </a:r>
          </a:p>
          <a:p>
            <a:r>
              <a:rPr lang="en-US" sz="2800" dirty="0"/>
              <a:t>Find a mentor/teacher/</a:t>
            </a:r>
            <a:r>
              <a:rPr lang="en-US" sz="2800" dirty="0" err="1"/>
              <a:t>accountabilibuddy</a:t>
            </a:r>
            <a:endParaRPr lang="en-US" sz="2800" dirty="0"/>
          </a:p>
          <a:p>
            <a:r>
              <a:rPr lang="en-US" sz="2800" dirty="0"/>
              <a:t>Take it a bit at a time</a:t>
            </a:r>
          </a:p>
        </p:txBody>
      </p:sp>
    </p:spTree>
    <p:extLst>
      <p:ext uri="{BB962C8B-B14F-4D97-AF65-F5344CB8AC3E}">
        <p14:creationId xmlns:p14="http://schemas.microsoft.com/office/powerpoint/2010/main" val="277428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22D9-2226-67A1-9E0D-7B976BD4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EF11-B56B-7FB1-0D52-664F2BDA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2418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Throw more power at the problem</a:t>
            </a:r>
          </a:p>
          <a:p>
            <a:r>
              <a:rPr lang="en-US" sz="2800" dirty="0"/>
              <a:t>Take notes</a:t>
            </a:r>
          </a:p>
          <a:p>
            <a:r>
              <a:rPr lang="en-US" sz="2800" dirty="0"/>
              <a:t>Never update anything</a:t>
            </a:r>
          </a:p>
          <a:p>
            <a:pPr lvl="1"/>
            <a:r>
              <a:rPr lang="en-US" sz="2600" dirty="0"/>
              <a:t>JOKING! Versioning is important, pay attention</a:t>
            </a:r>
          </a:p>
          <a:p>
            <a:r>
              <a:rPr lang="en-US" sz="2800" dirty="0"/>
              <a:t>Success and progress is a journey and self motivation can be difficult</a:t>
            </a:r>
          </a:p>
        </p:txBody>
      </p:sp>
    </p:spTree>
    <p:extLst>
      <p:ext uri="{BB962C8B-B14F-4D97-AF65-F5344CB8AC3E}">
        <p14:creationId xmlns:p14="http://schemas.microsoft.com/office/powerpoint/2010/main" val="412054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D8B3-E116-950A-A693-844F8E1D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1F05E-6ECE-1943-F9DE-60451A330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66" y="13964"/>
            <a:ext cx="6844036" cy="6844036"/>
          </a:xfrm>
        </p:spPr>
      </p:pic>
    </p:spTree>
    <p:extLst>
      <p:ext uri="{BB962C8B-B14F-4D97-AF65-F5344CB8AC3E}">
        <p14:creationId xmlns:p14="http://schemas.microsoft.com/office/powerpoint/2010/main" val="102576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368F-6EA2-FBD3-90A2-AA5B4483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7432"/>
            <a:ext cx="8596668" cy="956080"/>
          </a:xfrm>
        </p:spPr>
        <p:txBody>
          <a:bodyPr>
            <a:normAutofit/>
          </a:bodyPr>
          <a:lstStyle/>
          <a:p>
            <a:r>
              <a:rPr lang="en-US" sz="4400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4178-59E7-3427-82D5-C2C1FD0D0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97662"/>
            <a:ext cx="8596668" cy="956080"/>
          </a:xfrm>
        </p:spPr>
        <p:txBody>
          <a:bodyPr/>
          <a:lstStyle/>
          <a:p>
            <a:r>
              <a:rPr lang="en-US" i="0" dirty="0" err="1">
                <a:solidFill>
                  <a:srgbClr val="0F0F0F"/>
                </a:solidFill>
                <a:effectLst/>
                <a:latin typeface="YouTube Sans"/>
              </a:rPr>
              <a:t>MarI</a:t>
            </a:r>
            <a:r>
              <a:rPr lang="en-US" i="0" dirty="0">
                <a:solidFill>
                  <a:srgbClr val="0F0F0F"/>
                </a:solidFill>
                <a:effectLst/>
                <a:latin typeface="YouTube Sans"/>
              </a:rPr>
              <a:t>/O - Machine Learning for Video Games by </a:t>
            </a:r>
            <a:r>
              <a:rPr lang="en-US" i="0" dirty="0" err="1">
                <a:solidFill>
                  <a:srgbClr val="0F0F0F"/>
                </a:solidFill>
                <a:effectLst/>
                <a:latin typeface="YouTube Sans"/>
              </a:rPr>
              <a:t>SethBling</a:t>
            </a:r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US" dirty="0">
                <a:hlinkClick r:id="rId3"/>
              </a:rPr>
              <a:t>https://www.youtube.com/watch?v=qv6UVOQ0F44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9CDD9-7D64-2643-B031-06BEFDB41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54" y="1559713"/>
            <a:ext cx="7909249" cy="4448953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1303FF-904D-F6F4-C173-69FF915DC1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62657"/>
              </p:ext>
            </p:extLst>
          </p:nvPr>
        </p:nvGraphicFramePr>
        <p:xfrm>
          <a:off x="677334" y="6008666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06693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5BAB-81CD-93E2-E456-F21EE27E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605DB-D1D0-9B65-3A97-439DBF0DA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6915"/>
            <a:ext cx="8596668" cy="5094514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Pluralsight course - How Machine Learning Works by Paolo </a:t>
            </a:r>
            <a:r>
              <a:rPr lang="en-US" dirty="0" err="1"/>
              <a:t>Perotta</a:t>
            </a:r>
            <a:r>
              <a:rPr lang="en-US" dirty="0"/>
              <a:t> (Retired)</a:t>
            </a:r>
          </a:p>
          <a:p>
            <a:r>
              <a:rPr lang="en-US" dirty="0"/>
              <a:t>Pluralsight course - Understanding Algorithms for Reinforcement Learning by Janani Ravi</a:t>
            </a:r>
          </a:p>
          <a:p>
            <a:r>
              <a:rPr lang="en-US" dirty="0" err="1"/>
              <a:t>OpenAIGym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https://gym.openai.com/</a:t>
            </a:r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https://docs.conda.io/projects/conda/en/latest/index.html</a:t>
            </a:r>
            <a:endParaRPr lang="en-US" dirty="0"/>
          </a:p>
          <a:p>
            <a:r>
              <a:rPr lang="en-US" dirty="0">
                <a:hlinkClick r:id="rId4"/>
              </a:rPr>
              <a:t>https://towardsdatascience.com/solving-lunar-lander-openaigym-reinforcement-learning-785675066197</a:t>
            </a:r>
            <a:endParaRPr lang="en-US" dirty="0"/>
          </a:p>
          <a:p>
            <a:r>
              <a:rPr lang="en-US" dirty="0"/>
              <a:t>Deep Q Learning for Video Games - The Math of Intelligence #9: </a:t>
            </a:r>
            <a:r>
              <a:rPr lang="en-US" dirty="0">
                <a:hlinkClick r:id="rId5"/>
              </a:rPr>
              <a:t>https://youtu.be/79pmNdyxEGo</a:t>
            </a:r>
            <a:endParaRPr lang="en-US" dirty="0"/>
          </a:p>
          <a:p>
            <a:r>
              <a:rPr lang="en-US" dirty="0"/>
              <a:t>Q Learning Explained: </a:t>
            </a:r>
            <a:r>
              <a:rPr lang="en-US" dirty="0">
                <a:hlinkClick r:id="rId6"/>
              </a:rPr>
              <a:t>https://www.youtube.com/watch?v=aCEvtRtNO-M</a:t>
            </a:r>
            <a:endParaRPr lang="en-US" dirty="0"/>
          </a:p>
          <a:p>
            <a:r>
              <a:rPr lang="en-US" dirty="0"/>
              <a:t>Lunar Lander: </a:t>
            </a:r>
          </a:p>
          <a:p>
            <a:pPr lvl="1"/>
            <a:r>
              <a:rPr lang="en-US" dirty="0">
                <a:hlinkClick r:id="rId7"/>
              </a:rPr>
              <a:t>https://github.com/gabrielgarza/openai-gym-policy-gradient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https://medium.com/@gabogarza/deep-reinforcement-learning-policy-gradients-8f6df70404e6</a:t>
            </a:r>
            <a:endParaRPr lang="en-US" dirty="0"/>
          </a:p>
          <a:p>
            <a:r>
              <a:rPr lang="en-US" dirty="0"/>
              <a:t>pip/</a:t>
            </a:r>
            <a:r>
              <a:rPr lang="en-US" dirty="0" err="1"/>
              <a:t>conda</a:t>
            </a:r>
            <a:r>
              <a:rPr lang="en-US" dirty="0"/>
              <a:t> install issues with building wheel: </a:t>
            </a:r>
            <a:r>
              <a:rPr lang="en-US" dirty="0">
                <a:hlinkClick r:id="rId9"/>
              </a:rPr>
              <a:t>https://github.com/openai/spinningup/issues/32</a:t>
            </a:r>
            <a:endParaRPr lang="en-US" dirty="0"/>
          </a:p>
          <a:p>
            <a:r>
              <a:rPr lang="en-US" dirty="0"/>
              <a:t>What are Python Wheels: </a:t>
            </a:r>
            <a:r>
              <a:rPr lang="en-US" dirty="0">
                <a:hlinkClick r:id="rId10"/>
              </a:rPr>
              <a:t>https://realpython.com/python-wheels/</a:t>
            </a:r>
            <a:endParaRPr lang="en-US" dirty="0"/>
          </a:p>
          <a:p>
            <a:r>
              <a:rPr lang="en-US" dirty="0">
                <a:hlinkClick r:id="rId11"/>
              </a:rPr>
              <a:t>https://towardsdatascience.com/reinforcement-learning-from-scratch-designing-and-solving-a-task-all-within-a-python-notebook-48c40021da4</a:t>
            </a:r>
            <a:endParaRPr lang="en-US" dirty="0"/>
          </a:p>
          <a:p>
            <a:r>
              <a:rPr lang="en-US" sz="1800" dirty="0"/>
              <a:t>Build a Mario AI Model with Python | Gaming Reinforcement Learning by Nicholas </a:t>
            </a:r>
            <a:r>
              <a:rPr lang="en-US" sz="1800" dirty="0" err="1"/>
              <a:t>Renotte</a:t>
            </a:r>
            <a:r>
              <a:rPr lang="en-US" sz="1800" dirty="0"/>
              <a:t>: </a:t>
            </a:r>
            <a:r>
              <a:rPr lang="en-US" sz="1800" dirty="0">
                <a:hlinkClick r:id="rId12"/>
              </a:rPr>
              <a:t>https://www.youtube.com/watch?v=2eeYqJ0uBKE</a:t>
            </a:r>
            <a:endParaRPr lang="en-US" dirty="0"/>
          </a:p>
          <a:p>
            <a:r>
              <a:rPr lang="en-US" dirty="0"/>
              <a:t>Retro Gym: </a:t>
            </a:r>
            <a:r>
              <a:rPr lang="en-US" dirty="0">
                <a:hlinkClick r:id="rId13"/>
              </a:rPr>
              <a:t>https://github.com/openai/retro</a:t>
            </a:r>
            <a:endParaRPr lang="en-US" dirty="0"/>
          </a:p>
          <a:p>
            <a:r>
              <a:rPr lang="en-US" dirty="0"/>
              <a:t>getting started docs: </a:t>
            </a:r>
            <a:r>
              <a:rPr lang="en-US" dirty="0">
                <a:hlinkClick r:id="rId14"/>
              </a:rPr>
              <a:t>https://retro.readthedocs.io/en/latest/getting_started.html</a:t>
            </a:r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jupyter</a:t>
            </a:r>
            <a:r>
              <a:rPr lang="en-US" dirty="0"/>
              <a:t> notebooks to </a:t>
            </a:r>
            <a:r>
              <a:rPr lang="en-US" dirty="0" err="1"/>
              <a:t>VSCode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https://code.visualstudio.com/docs/datascience/jupyter-notebooks</a:t>
            </a:r>
            <a:endParaRPr lang="en-US" dirty="0"/>
          </a:p>
          <a:p>
            <a:r>
              <a:rPr lang="en-US" dirty="0"/>
              <a:t>Super Mario Bros gym: </a:t>
            </a:r>
            <a:r>
              <a:rPr lang="en-US" dirty="0">
                <a:hlinkClick r:id="rId16"/>
              </a:rPr>
              <a:t>https://pypi.org/project/gym-super-mario-bros/0.4.0/</a:t>
            </a:r>
            <a:endParaRPr lang="en-US" dirty="0"/>
          </a:p>
          <a:p>
            <a:r>
              <a:rPr lang="en-US" dirty="0" err="1"/>
              <a:t>py</a:t>
            </a:r>
            <a:r>
              <a:rPr lang="en-US" dirty="0"/>
              <a:t>-torch: </a:t>
            </a:r>
            <a:r>
              <a:rPr lang="en-US" dirty="0">
                <a:hlinkClick r:id="rId17"/>
              </a:rPr>
              <a:t>https://pytorch.org/get-started/locally/</a:t>
            </a:r>
            <a:endParaRPr lang="en-US" dirty="0"/>
          </a:p>
          <a:p>
            <a:r>
              <a:rPr lang="en-US" dirty="0"/>
              <a:t>stable-baselines3: </a:t>
            </a:r>
            <a:r>
              <a:rPr lang="en-US" dirty="0">
                <a:hlinkClick r:id="rId18"/>
              </a:rPr>
              <a:t>https://stable-baselines3.readthedocs.io/en/master/guide/install.html</a:t>
            </a:r>
            <a:endParaRPr lang="en-US" dirty="0"/>
          </a:p>
          <a:p>
            <a:r>
              <a:rPr lang="en-US" dirty="0"/>
              <a:t>continual learning: </a:t>
            </a:r>
            <a:r>
              <a:rPr lang="en-US" dirty="0">
                <a:hlinkClick r:id="rId19"/>
              </a:rPr>
              <a:t>https://github.com/hill-a/stable-baselines/issues/599</a:t>
            </a:r>
            <a:endParaRPr lang="en-US" dirty="0"/>
          </a:p>
          <a:p>
            <a:r>
              <a:rPr lang="en-US" dirty="0"/>
              <a:t>stable-baselines3 continual learning: </a:t>
            </a:r>
            <a:r>
              <a:rPr lang="en-US" dirty="0">
                <a:hlinkClick r:id="rId20"/>
              </a:rPr>
              <a:t>https://stable-baselines.readthedocs.io/en/master/guide/examples.html#continual-learning</a:t>
            </a:r>
            <a:endParaRPr lang="en-US" dirty="0"/>
          </a:p>
          <a:p>
            <a:r>
              <a:rPr lang="en-US" dirty="0"/>
              <a:t>Gymnasium: </a:t>
            </a:r>
            <a:r>
              <a:rPr lang="en-US" dirty="0">
                <a:hlinkClick r:id="rId21"/>
              </a:rPr>
              <a:t>https://gymnasium.farama.org/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84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1D38-E108-3AB6-E6BA-E303DC9C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3927-5313-9F97-7BD2-FC66B0EED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977227"/>
            <a:ext cx="932564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https://github.com/gex713/mario-ml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2C842-08AA-5EC3-4C14-8C4B5B48DCDE}"/>
              </a:ext>
            </a:extLst>
          </p:cNvPr>
          <p:cNvSpPr txBox="1"/>
          <p:nvPr/>
        </p:nvSpPr>
        <p:spPr>
          <a:xfrm>
            <a:off x="1461654" y="5149380"/>
            <a:ext cx="6100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@HueyTheDM</a:t>
            </a:r>
          </a:p>
          <a:p>
            <a:pPr algn="r"/>
            <a:r>
              <a:rPr lang="en-US" sz="1800" dirty="0"/>
              <a:t>Linkedin.com/in/</a:t>
            </a:r>
            <a:r>
              <a:rPr lang="en-US" sz="1800" dirty="0" err="1"/>
              <a:t>houston</a:t>
            </a:r>
            <a:r>
              <a:rPr lang="en-US" sz="1800" dirty="0"/>
              <a:t>-miller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A21DF-48EA-7C38-E1C6-2B4626CF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272" y="5076763"/>
            <a:ext cx="376432" cy="376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F01F6-C9F9-24E6-C54B-AFF4022E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72" y="5496843"/>
            <a:ext cx="376432" cy="37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537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A2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-12056" y="6044556"/>
            <a:ext cx="12192000" cy="8042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7" descr="Devmoot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8198" y="6176617"/>
            <a:ext cx="1217015" cy="45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5903" y="6094317"/>
            <a:ext cx="1032259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787" y="6184616"/>
            <a:ext cx="1032259" cy="41580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3012196" y="2127420"/>
            <a:ext cx="6167609" cy="2132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231116"/>
              </a:lnSpc>
            </a:pPr>
            <a:r>
              <a:rPr lang="en" sz="6000" b="1">
                <a:solidFill>
                  <a:srgbClr val="E19652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467"/>
          </a:p>
        </p:txBody>
      </p:sp>
      <p:sp>
        <p:nvSpPr>
          <p:cNvPr id="177" name="Google Shape;177;p27"/>
          <p:cNvSpPr txBox="1"/>
          <p:nvPr/>
        </p:nvSpPr>
        <p:spPr>
          <a:xfrm>
            <a:off x="3012195" y="3674511"/>
            <a:ext cx="6167600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220125"/>
              </a:lnSpc>
            </a:pPr>
            <a:r>
              <a:rPr lang="en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Join us on the KnoxDevs slack for more events!</a:t>
            </a:r>
            <a:endParaRPr sz="1467"/>
          </a:p>
        </p:txBody>
      </p:sp>
      <p:sp>
        <p:nvSpPr>
          <p:cNvPr id="178" name="Google Shape;178;p27"/>
          <p:cNvSpPr/>
          <p:nvPr/>
        </p:nvSpPr>
        <p:spPr>
          <a:xfrm>
            <a:off x="12095585" y="2687215"/>
            <a:ext cx="102636" cy="1483567"/>
          </a:xfrm>
          <a:prstGeom prst="rect">
            <a:avLst/>
          </a:prstGeom>
          <a:solidFill>
            <a:srgbClr val="E1965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-386614" y="-3337520"/>
            <a:ext cx="6003539" cy="4377125"/>
          </a:xfrm>
          <a:custGeom>
            <a:avLst/>
            <a:gdLst/>
            <a:ahLst/>
            <a:cxnLst/>
            <a:rect l="l" t="t" r="r" b="b"/>
            <a:pathLst>
              <a:path w="9005307" h="6565688" extrusionOk="0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7"/>
          <p:cNvSpPr/>
          <p:nvPr/>
        </p:nvSpPr>
        <p:spPr>
          <a:xfrm flipH="1">
            <a:off x="11481457" y="-253881"/>
            <a:ext cx="5444219" cy="4424664"/>
          </a:xfrm>
          <a:custGeom>
            <a:avLst/>
            <a:gdLst/>
            <a:ahLst/>
            <a:cxnLst/>
            <a:rect l="l" t="t" r="r" b="b"/>
            <a:pathLst>
              <a:path w="8166327" h="6636996" extrusionOk="0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1" y="2687215"/>
            <a:ext cx="102636" cy="1483567"/>
          </a:xfrm>
          <a:prstGeom prst="rect">
            <a:avLst/>
          </a:prstGeom>
          <a:solidFill>
            <a:srgbClr val="E1965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E0F7-8DA3-C382-CCEF-4EA6D268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Beginning, Late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F5656-88DD-DD3D-264E-A4A68164E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“If you want to learn something, submit a talk on it.”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7BBFB-EC7B-6B2F-D615-AAF3659A4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58082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574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977-0CC3-8CDF-5135-4FBA45AA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7813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31754-AFE2-FF7C-A2DC-7FF90052F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57481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I already knew about some forms of machine learning</a:t>
            </a:r>
          </a:p>
          <a:p>
            <a:r>
              <a:rPr lang="en-US" sz="2800" dirty="0"/>
              <a:t>Supervised</a:t>
            </a:r>
          </a:p>
          <a:p>
            <a:pPr lvl="1"/>
            <a:r>
              <a:rPr lang="en-US" sz="2600" dirty="0"/>
              <a:t>Give the computer a bunch of pictures of cats, labelled as cats, and then it will be able to recognize cats</a:t>
            </a:r>
          </a:p>
          <a:p>
            <a:r>
              <a:rPr lang="en-US" sz="2800" dirty="0"/>
              <a:t>Unsupervised</a:t>
            </a:r>
          </a:p>
          <a:p>
            <a:pPr lvl="1"/>
            <a:r>
              <a:rPr lang="en-US" sz="2600" dirty="0"/>
              <a:t>Give the computer an environment, let it take an action, an then give it a cookie if it did what you want </a:t>
            </a:r>
          </a:p>
          <a:p>
            <a:pPr lvl="1"/>
            <a:r>
              <a:rPr lang="en-US" sz="2800" dirty="0"/>
              <a:t>This is the basis of Reinforcement Learning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7746062-C78C-5A78-70DE-F5148A442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90679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35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4924</TotalTime>
  <Words>3071</Words>
  <Application>Microsoft Office PowerPoint</Application>
  <PresentationFormat>Widescreen</PresentationFormat>
  <Paragraphs>661</Paragraphs>
  <Slides>72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Consolas</vt:lpstr>
      <vt:lpstr>Open Sans</vt:lpstr>
      <vt:lpstr>Trebuchet MS</vt:lpstr>
      <vt:lpstr>Wingdings 3</vt:lpstr>
      <vt:lpstr>YouTube Sans</vt:lpstr>
      <vt:lpstr>Facet</vt:lpstr>
      <vt:lpstr>PowerPoint Presentation</vt:lpstr>
      <vt:lpstr>PowerPoint Presentation</vt:lpstr>
      <vt:lpstr>It’s A Me, MarI/O</vt:lpstr>
      <vt:lpstr>What is this talk? What isn’t it?</vt:lpstr>
      <vt:lpstr>Trigger Warning </vt:lpstr>
      <vt:lpstr>About me</vt:lpstr>
      <vt:lpstr>Inspiration</vt:lpstr>
      <vt:lpstr>The Beginning, Late 2019</vt:lpstr>
      <vt:lpstr>Getting Started</vt:lpstr>
      <vt:lpstr>But what do I need?</vt:lpstr>
      <vt:lpstr>OVERWHELMED</vt:lpstr>
      <vt:lpstr>PowerPoint Presentation</vt:lpstr>
      <vt:lpstr>PowerPoint Presentation</vt:lpstr>
      <vt:lpstr>Recovery</vt:lpstr>
      <vt:lpstr>Human Learning</vt:lpstr>
      <vt:lpstr>Human Learning</vt:lpstr>
      <vt:lpstr>Now I am playing with power</vt:lpstr>
      <vt:lpstr>Struggling</vt:lpstr>
      <vt:lpstr>What about TensorFlow?</vt:lpstr>
      <vt:lpstr>Never mind…</vt:lpstr>
      <vt:lpstr>Back to the drawing board</vt:lpstr>
      <vt:lpstr>Back to BizHawk</vt:lpstr>
      <vt:lpstr>Gym Retro</vt:lpstr>
      <vt:lpstr>To the code!</vt:lpstr>
      <vt:lpstr>PowerPoint Presentation</vt:lpstr>
      <vt:lpstr>March 2020</vt:lpstr>
      <vt:lpstr>But!</vt:lpstr>
      <vt:lpstr>Hiatus #1</vt:lpstr>
      <vt:lpstr>CodeStock 2022</vt:lpstr>
      <vt:lpstr>Things have changed</vt:lpstr>
      <vt:lpstr>PowerPoint Presentation</vt:lpstr>
      <vt:lpstr>C++? But I am using Python!</vt:lpstr>
      <vt:lpstr>Curses, versioned again</vt:lpstr>
      <vt:lpstr>More problems</vt:lpstr>
      <vt:lpstr>Mentorship</vt:lpstr>
      <vt:lpstr>Making progress again</vt:lpstr>
      <vt:lpstr>More mentorship</vt:lpstr>
      <vt:lpstr>Self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with the tutorial</vt:lpstr>
      <vt:lpstr>Forever</vt:lpstr>
      <vt:lpstr>How to improve?</vt:lpstr>
      <vt:lpstr>Hiatus #2</vt:lpstr>
      <vt:lpstr>Fast Forward…</vt:lpstr>
      <vt:lpstr>Accepted</vt:lpstr>
      <vt:lpstr>PowerPoint Presentation</vt:lpstr>
      <vt:lpstr>Thanks, past me</vt:lpstr>
      <vt:lpstr>Problems again?!</vt:lpstr>
      <vt:lpstr>The problems don’t stop</vt:lpstr>
      <vt:lpstr>Thanks, past me. Again.</vt:lpstr>
      <vt:lpstr>Environment ready</vt:lpstr>
      <vt:lpstr>PowerPoint Presentation</vt:lpstr>
      <vt:lpstr>Time to train</vt:lpstr>
      <vt:lpstr>New Record!</vt:lpstr>
      <vt:lpstr>Batch training</vt:lpstr>
      <vt:lpstr>PowerPoint Presentation</vt:lpstr>
      <vt:lpstr>Go Mario, Go!</vt:lpstr>
      <vt:lpstr>PowerPoint Presentation</vt:lpstr>
      <vt:lpstr>Takeaways</vt:lpstr>
      <vt:lpstr>Takeaways</vt:lpstr>
      <vt:lpstr>PowerPoint Presentation</vt:lpstr>
      <vt:lpstr>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Me, MarI/O</dc:title>
  <dc:creator>Houston Miller</dc:creator>
  <cp:lastModifiedBy>Houston Miller</cp:lastModifiedBy>
  <cp:revision>14</cp:revision>
  <dcterms:created xsi:type="dcterms:W3CDTF">2023-08-31T18:50:48Z</dcterms:created>
  <dcterms:modified xsi:type="dcterms:W3CDTF">2023-09-11T21:20:05Z</dcterms:modified>
</cp:coreProperties>
</file>